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2"/>
  </p:notesMasterIdLst>
  <p:sldIdLst>
    <p:sldId id="259" r:id="rId2"/>
    <p:sldId id="268" r:id="rId3"/>
    <p:sldId id="270" r:id="rId4"/>
    <p:sldId id="269" r:id="rId5"/>
    <p:sldId id="271" r:id="rId6"/>
    <p:sldId id="272" r:id="rId7"/>
    <p:sldId id="273" r:id="rId8"/>
    <p:sldId id="274" r:id="rId9"/>
    <p:sldId id="275" r:id="rId10"/>
    <p:sldId id="260" r:id="rId11"/>
    <p:sldId id="265" r:id="rId12"/>
    <p:sldId id="266" r:id="rId13"/>
    <p:sldId id="261" r:id="rId14"/>
    <p:sldId id="264" r:id="rId15"/>
    <p:sldId id="279" r:id="rId16"/>
    <p:sldId id="263" r:id="rId17"/>
    <p:sldId id="277" r:id="rId18"/>
    <p:sldId id="262" r:id="rId19"/>
    <p:sldId id="280" r:id="rId20"/>
    <p:sldId id="281" r:id="rId21"/>
    <p:sldId id="282" r:id="rId22"/>
    <p:sldId id="283" r:id="rId23"/>
    <p:sldId id="284" r:id="rId24"/>
    <p:sldId id="286" r:id="rId25"/>
    <p:sldId id="287" r:id="rId26"/>
    <p:sldId id="288" r:id="rId27"/>
    <p:sldId id="267" r:id="rId28"/>
    <p:sldId id="289" r:id="rId29"/>
    <p:sldId id="290" r:id="rId30"/>
    <p:sldId id="291" r:id="rId31"/>
    <p:sldId id="292" r:id="rId32"/>
    <p:sldId id="293" r:id="rId33"/>
    <p:sldId id="294" r:id="rId34"/>
    <p:sldId id="295" r:id="rId35"/>
    <p:sldId id="296" r:id="rId36"/>
    <p:sldId id="298" r:id="rId37"/>
    <p:sldId id="299" r:id="rId38"/>
    <p:sldId id="301" r:id="rId39"/>
    <p:sldId id="302" r:id="rId40"/>
    <p:sldId id="303" r:id="rId41"/>
  </p:sldIdLst>
  <p:sldSz cx="18288000" cy="10287000"/>
  <p:notesSz cx="6858000" cy="9144000"/>
  <p:embeddedFontLst>
    <p:embeddedFont>
      <p:font typeface="Arial Bold" panose="020B0604020202020204" charset="-18"/>
      <p:regular r:id="rId43"/>
    </p:embeddedFont>
    <p:embeddedFont>
      <p:font typeface="Fira Sans" panose="020B0503050000020004" pitchFamily="34" charset="0"/>
      <p:regular r:id="rId44"/>
      <p:bold r:id="rId45"/>
      <p:italic r:id="rId46"/>
      <p:boldItalic r:id="rId47"/>
    </p:embeddedFont>
    <p:embeddedFont>
      <p:font typeface="Fira Sans Bold" panose="020B0803050000020004" charset="0"/>
      <p:regular r:id="rId48"/>
    </p:embeddedFont>
    <p:embeddedFont>
      <p:font typeface="Fira Sans Light" panose="020B0403050000020004" pitchFamily="34" charset="0"/>
      <p:regular r:id="rId49"/>
      <p:italic r:id="rId50"/>
    </p:embeddedFont>
    <p:embeddedFont>
      <p:font typeface="Fira Sans SemiBold" panose="020B0603050000020004" pitchFamily="34" charset="0"/>
      <p:bold r:id="rId51"/>
      <p:boldItalic r:id="rId52"/>
    </p:embeddedFont>
    <p:embeddedFont>
      <p:font typeface="Fira Sans Semi-Bold" panose="020B0604020202020204" charset="0"/>
      <p:regular r:id="rId53"/>
    </p:embeddedFont>
    <p:embeddedFont>
      <p:font typeface="Fira Sans Ultra-Bold" panose="020B0604020202020204" charset="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24513B-6BDD-4754-8736-A16D029970C3}" type="datetimeFigureOut">
              <a:rPr lang="pl-PL" smtClean="0"/>
              <a:t>23.09.2025</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EC6069-238B-4872-B69C-2FF57E6C00B6}" type="slidenum">
              <a:rPr lang="pl-PL" smtClean="0"/>
              <a:t>‹#›</a:t>
            </a:fld>
            <a:endParaRPr lang="pl-PL"/>
          </a:p>
        </p:txBody>
      </p:sp>
    </p:spTree>
    <p:extLst>
      <p:ext uri="{BB962C8B-B14F-4D97-AF65-F5344CB8AC3E}">
        <p14:creationId xmlns:p14="http://schemas.microsoft.com/office/powerpoint/2010/main" val="2855299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llegro.pl/oferta/zestaw-dla-graczy-klawiatura-i-mysz-rgb-azerty-fr-15130033030" TargetMode="External"/><Relationship Id="rId7" Type="http://schemas.openxmlformats.org/officeDocument/2006/relationships/hyperlink" Target="https://www.dell.com/en-uk/shop/dell-27-monitor-p2725h/apd/210-bnsc/"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hyperlink" Target="https://informatyk-lodz.pl/tag/podzespoly-komputera/" TargetMode="Externa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hyperlink" Target="https://www.wallpaperflare.com/shrek-plant-grass-tree-one-person-nature-growth-rear-view-wallpaper-hcoxn/download/2560x144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15.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kwestiabezpieczenstwa.pl/phish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23950"/>
            <a:ext cx="16230600" cy="1422400"/>
          </a:xfrm>
          <a:prstGeom prst="rect">
            <a:avLst/>
          </a:prstGeom>
        </p:spPr>
        <p:txBody>
          <a:bodyPr lIns="0" tIns="0" rIns="0" bIns="0" rtlCol="0" anchor="t">
            <a:spAutoFit/>
          </a:bodyPr>
          <a:lstStyle/>
          <a:p>
            <a:pPr algn="ctr">
              <a:lnSpc>
                <a:spcPts val="10999"/>
              </a:lnSpc>
            </a:pPr>
            <a:r>
              <a:rPr lang="en-US" sz="9999" b="1">
                <a:solidFill>
                  <a:srgbClr val="1836B2"/>
                </a:solidFill>
                <a:latin typeface="Fira Sans Semi-Bold"/>
                <a:ea typeface="Fira Sans Semi-Bold"/>
                <a:cs typeface="Fira Sans Semi-Bold"/>
                <a:sym typeface="Fira Sans Semi-Bold"/>
              </a:rPr>
              <a:t>Zestaw komputerowy</a:t>
            </a:r>
          </a:p>
        </p:txBody>
      </p:sp>
      <p:sp>
        <p:nvSpPr>
          <p:cNvPr id="3" name="TextBox 3"/>
          <p:cNvSpPr txBox="1"/>
          <p:nvPr/>
        </p:nvSpPr>
        <p:spPr>
          <a:xfrm>
            <a:off x="1028700" y="4454525"/>
            <a:ext cx="5535211" cy="2025650"/>
          </a:xfrm>
          <a:prstGeom prst="rect">
            <a:avLst/>
          </a:prstGeom>
        </p:spPr>
        <p:txBody>
          <a:bodyPr lIns="0" tIns="0" rIns="0" bIns="0" rtlCol="0" anchor="t">
            <a:spAutoFit/>
          </a:bodyPr>
          <a:lstStyle/>
          <a:p>
            <a:pPr marL="755651" lvl="1" indent="-377825" algn="l">
              <a:lnSpc>
                <a:spcPts val="3850"/>
              </a:lnSpc>
              <a:buFont typeface="Arial"/>
              <a:buChar char="•"/>
            </a:pPr>
            <a:r>
              <a:rPr lang="en-US" sz="3500">
                <a:solidFill>
                  <a:srgbClr val="232328"/>
                </a:solidFill>
                <a:latin typeface="Arial"/>
                <a:ea typeface="Arial"/>
                <a:cs typeface="Arial"/>
                <a:sym typeface="Arial"/>
              </a:rPr>
              <a:t>klawiatura, </a:t>
            </a:r>
          </a:p>
          <a:p>
            <a:pPr marL="755651" lvl="1" indent="-377825" algn="l">
              <a:lnSpc>
                <a:spcPts val="3850"/>
              </a:lnSpc>
              <a:buFont typeface="Arial"/>
              <a:buChar char="•"/>
            </a:pPr>
            <a:r>
              <a:rPr lang="en-US" sz="3500">
                <a:solidFill>
                  <a:srgbClr val="232328"/>
                </a:solidFill>
                <a:latin typeface="Arial"/>
                <a:ea typeface="Arial"/>
                <a:cs typeface="Arial"/>
                <a:sym typeface="Arial"/>
              </a:rPr>
              <a:t>mysz komputerowa, </a:t>
            </a:r>
          </a:p>
          <a:p>
            <a:pPr marL="755651" lvl="1" indent="-377825" algn="l">
              <a:lnSpc>
                <a:spcPts val="3850"/>
              </a:lnSpc>
              <a:buFont typeface="Arial"/>
              <a:buChar char="•"/>
            </a:pPr>
            <a:r>
              <a:rPr lang="en-US" sz="3500">
                <a:solidFill>
                  <a:srgbClr val="232328"/>
                </a:solidFill>
                <a:latin typeface="Arial"/>
                <a:ea typeface="Arial"/>
                <a:cs typeface="Arial"/>
                <a:sym typeface="Arial"/>
              </a:rPr>
              <a:t>kamera internetowa,</a:t>
            </a:r>
          </a:p>
          <a:p>
            <a:pPr marL="755651" lvl="1" indent="-377825" algn="l">
              <a:lnSpc>
                <a:spcPts val="3850"/>
              </a:lnSpc>
              <a:buFont typeface="Arial"/>
              <a:buChar char="•"/>
            </a:pPr>
            <a:r>
              <a:rPr lang="en-US" sz="3500">
                <a:solidFill>
                  <a:srgbClr val="232328"/>
                </a:solidFill>
                <a:latin typeface="Arial"/>
                <a:ea typeface="Arial"/>
                <a:cs typeface="Arial"/>
                <a:sym typeface="Arial"/>
              </a:rPr>
              <a:t>mikrofon.</a:t>
            </a:r>
          </a:p>
        </p:txBody>
      </p:sp>
      <p:sp>
        <p:nvSpPr>
          <p:cNvPr id="4" name="TextBox 4"/>
          <p:cNvSpPr txBox="1"/>
          <p:nvPr/>
        </p:nvSpPr>
        <p:spPr>
          <a:xfrm>
            <a:off x="1028700" y="3759200"/>
            <a:ext cx="5535211" cy="733425"/>
          </a:xfrm>
          <a:prstGeom prst="rect">
            <a:avLst/>
          </a:prstGeom>
        </p:spPr>
        <p:txBody>
          <a:bodyPr lIns="0" tIns="0" rIns="0" bIns="0" rtlCol="0" anchor="t">
            <a:spAutoFit/>
          </a:bodyPr>
          <a:lstStyle/>
          <a:p>
            <a:pPr algn="just">
              <a:lnSpc>
                <a:spcPts val="4950"/>
              </a:lnSpc>
            </a:pPr>
            <a:r>
              <a:rPr lang="en-US" sz="4500" b="1">
                <a:solidFill>
                  <a:srgbClr val="232328"/>
                </a:solidFill>
                <a:latin typeface="Arial Bold"/>
                <a:ea typeface="Arial Bold"/>
                <a:cs typeface="Arial Bold"/>
                <a:sym typeface="Arial Bold"/>
              </a:rPr>
              <a:t>Urządzenia wejścia:</a:t>
            </a:r>
          </a:p>
        </p:txBody>
      </p:sp>
      <p:sp>
        <p:nvSpPr>
          <p:cNvPr id="5" name="TextBox 5"/>
          <p:cNvSpPr txBox="1"/>
          <p:nvPr/>
        </p:nvSpPr>
        <p:spPr>
          <a:xfrm>
            <a:off x="1028700" y="2489200"/>
            <a:ext cx="16048913" cy="1011555"/>
          </a:xfrm>
          <a:prstGeom prst="rect">
            <a:avLst/>
          </a:prstGeom>
        </p:spPr>
        <p:txBody>
          <a:bodyPr lIns="0" tIns="0" rIns="0" bIns="0" rtlCol="0" anchor="t">
            <a:spAutoFit/>
          </a:bodyPr>
          <a:lstStyle/>
          <a:p>
            <a:pPr algn="l">
              <a:lnSpc>
                <a:spcPts val="4094"/>
              </a:lnSpc>
            </a:pPr>
            <a:r>
              <a:rPr lang="en-US" sz="2925" spc="14">
                <a:solidFill>
                  <a:srgbClr val="000000"/>
                </a:solidFill>
                <a:latin typeface="Fira Sans Light"/>
                <a:ea typeface="Fira Sans Light"/>
                <a:cs typeface="Fira Sans Light"/>
                <a:sym typeface="Fira Sans Light"/>
              </a:rPr>
              <a:t>Dane wejściowe to te, które są przekazywane do systemu, a dane wyjściowe to te, które z systemu są wysyłane.</a:t>
            </a:r>
          </a:p>
        </p:txBody>
      </p:sp>
      <p:sp>
        <p:nvSpPr>
          <p:cNvPr id="6" name="TextBox 6"/>
          <p:cNvSpPr txBox="1"/>
          <p:nvPr/>
        </p:nvSpPr>
        <p:spPr>
          <a:xfrm>
            <a:off x="9906000" y="7601485"/>
            <a:ext cx="5535211" cy="2025650"/>
          </a:xfrm>
          <a:prstGeom prst="rect">
            <a:avLst/>
          </a:prstGeom>
        </p:spPr>
        <p:txBody>
          <a:bodyPr lIns="0" tIns="0" rIns="0" bIns="0" rtlCol="0" anchor="t">
            <a:spAutoFit/>
          </a:bodyPr>
          <a:lstStyle/>
          <a:p>
            <a:pPr marL="755651" lvl="1" indent="-377825" algn="l">
              <a:lnSpc>
                <a:spcPts val="3850"/>
              </a:lnSpc>
              <a:buFont typeface="Arial"/>
              <a:buChar char="•"/>
            </a:pPr>
            <a:r>
              <a:rPr lang="en-US" sz="3500" dirty="0" err="1">
                <a:solidFill>
                  <a:srgbClr val="232328"/>
                </a:solidFill>
                <a:latin typeface="Arial"/>
                <a:ea typeface="Arial"/>
                <a:cs typeface="Arial"/>
                <a:sym typeface="Arial"/>
              </a:rPr>
              <a:t>płyta</a:t>
            </a:r>
            <a:r>
              <a:rPr lang="en-US" sz="3500" dirty="0">
                <a:solidFill>
                  <a:srgbClr val="232328"/>
                </a:solidFill>
                <a:latin typeface="Arial"/>
                <a:ea typeface="Arial"/>
                <a:cs typeface="Arial"/>
                <a:sym typeface="Arial"/>
              </a:rPr>
              <a:t> </a:t>
            </a:r>
            <a:r>
              <a:rPr lang="en-US" sz="3500" dirty="0" err="1">
                <a:solidFill>
                  <a:srgbClr val="232328"/>
                </a:solidFill>
                <a:latin typeface="Arial"/>
                <a:ea typeface="Arial"/>
                <a:cs typeface="Arial"/>
                <a:sym typeface="Arial"/>
              </a:rPr>
              <a:t>główna</a:t>
            </a:r>
            <a:r>
              <a:rPr lang="en-US" sz="3500" dirty="0">
                <a:solidFill>
                  <a:srgbClr val="232328"/>
                </a:solidFill>
                <a:latin typeface="Arial"/>
                <a:ea typeface="Arial"/>
                <a:cs typeface="Arial"/>
                <a:sym typeface="Arial"/>
              </a:rPr>
              <a:t>, </a:t>
            </a:r>
            <a:r>
              <a:rPr lang="en-US" sz="3500" dirty="0" err="1">
                <a:solidFill>
                  <a:srgbClr val="232328"/>
                </a:solidFill>
                <a:latin typeface="Arial"/>
                <a:ea typeface="Arial"/>
                <a:cs typeface="Arial"/>
                <a:sym typeface="Arial"/>
              </a:rPr>
              <a:t>procesor</a:t>
            </a:r>
            <a:r>
              <a:rPr lang="en-US" sz="3500" dirty="0">
                <a:solidFill>
                  <a:srgbClr val="232328"/>
                </a:solidFill>
                <a:latin typeface="Arial"/>
                <a:ea typeface="Arial"/>
                <a:cs typeface="Arial"/>
                <a:sym typeface="Arial"/>
              </a:rPr>
              <a:t>, </a:t>
            </a:r>
            <a:r>
              <a:rPr lang="en-US" sz="3500" dirty="0" err="1">
                <a:solidFill>
                  <a:srgbClr val="232328"/>
                </a:solidFill>
                <a:latin typeface="Arial"/>
                <a:ea typeface="Arial"/>
                <a:cs typeface="Arial"/>
                <a:sym typeface="Arial"/>
              </a:rPr>
              <a:t>pamięć</a:t>
            </a:r>
            <a:r>
              <a:rPr lang="en-US" sz="3500" dirty="0">
                <a:solidFill>
                  <a:srgbClr val="232328"/>
                </a:solidFill>
                <a:latin typeface="Arial"/>
                <a:ea typeface="Arial"/>
                <a:cs typeface="Arial"/>
                <a:sym typeface="Arial"/>
              </a:rPr>
              <a:t> RAM, </a:t>
            </a:r>
            <a:r>
              <a:rPr lang="en-US" sz="3500" dirty="0" err="1">
                <a:solidFill>
                  <a:srgbClr val="232328"/>
                </a:solidFill>
                <a:latin typeface="Arial"/>
                <a:ea typeface="Arial"/>
                <a:cs typeface="Arial"/>
                <a:sym typeface="Arial"/>
              </a:rPr>
              <a:t>zasilacz</a:t>
            </a:r>
            <a:r>
              <a:rPr lang="en-US" sz="3500" dirty="0">
                <a:solidFill>
                  <a:srgbClr val="232328"/>
                </a:solidFill>
                <a:latin typeface="Arial"/>
                <a:ea typeface="Arial"/>
                <a:cs typeface="Arial"/>
                <a:sym typeface="Arial"/>
              </a:rPr>
              <a:t>, </a:t>
            </a:r>
            <a:r>
              <a:rPr lang="en-US" sz="3500" dirty="0" err="1">
                <a:solidFill>
                  <a:srgbClr val="232328"/>
                </a:solidFill>
                <a:latin typeface="Arial"/>
                <a:ea typeface="Arial"/>
                <a:cs typeface="Arial"/>
                <a:sym typeface="Arial"/>
              </a:rPr>
              <a:t>pamięć</a:t>
            </a:r>
            <a:r>
              <a:rPr lang="en-US" sz="3500" dirty="0">
                <a:solidFill>
                  <a:srgbClr val="232328"/>
                </a:solidFill>
                <a:latin typeface="Arial"/>
                <a:ea typeface="Arial"/>
                <a:cs typeface="Arial"/>
                <a:sym typeface="Arial"/>
              </a:rPr>
              <a:t> </a:t>
            </a:r>
            <a:r>
              <a:rPr lang="en-US" sz="3500" dirty="0" err="1">
                <a:solidFill>
                  <a:srgbClr val="232328"/>
                </a:solidFill>
                <a:latin typeface="Arial"/>
                <a:ea typeface="Arial"/>
                <a:cs typeface="Arial"/>
                <a:sym typeface="Arial"/>
              </a:rPr>
              <a:t>masowa</a:t>
            </a:r>
            <a:r>
              <a:rPr lang="en-US" sz="3500" dirty="0">
                <a:solidFill>
                  <a:srgbClr val="232328"/>
                </a:solidFill>
                <a:latin typeface="Arial"/>
                <a:ea typeface="Arial"/>
                <a:cs typeface="Arial"/>
                <a:sym typeface="Arial"/>
              </a:rPr>
              <a:t>, </a:t>
            </a:r>
            <a:r>
              <a:rPr lang="en-US" sz="3500" dirty="0" err="1">
                <a:solidFill>
                  <a:srgbClr val="232328"/>
                </a:solidFill>
                <a:latin typeface="Arial"/>
                <a:ea typeface="Arial"/>
                <a:cs typeface="Arial"/>
                <a:sym typeface="Arial"/>
              </a:rPr>
              <a:t>karta</a:t>
            </a:r>
            <a:r>
              <a:rPr lang="en-US" sz="3500" dirty="0">
                <a:solidFill>
                  <a:srgbClr val="232328"/>
                </a:solidFill>
                <a:latin typeface="Arial"/>
                <a:ea typeface="Arial"/>
                <a:cs typeface="Arial"/>
                <a:sym typeface="Arial"/>
              </a:rPr>
              <a:t> </a:t>
            </a:r>
            <a:r>
              <a:rPr lang="en-US" sz="3500" dirty="0" err="1">
                <a:solidFill>
                  <a:srgbClr val="232328"/>
                </a:solidFill>
                <a:latin typeface="Arial"/>
                <a:ea typeface="Arial"/>
                <a:cs typeface="Arial"/>
                <a:sym typeface="Arial"/>
              </a:rPr>
              <a:t>graficzna</a:t>
            </a:r>
            <a:r>
              <a:rPr lang="en-US" sz="3500" dirty="0">
                <a:solidFill>
                  <a:srgbClr val="232328"/>
                </a:solidFill>
                <a:latin typeface="Arial"/>
                <a:ea typeface="Arial"/>
                <a:cs typeface="Arial"/>
                <a:sym typeface="Arial"/>
              </a:rPr>
              <a:t> etc.</a:t>
            </a:r>
          </a:p>
        </p:txBody>
      </p:sp>
      <p:sp>
        <p:nvSpPr>
          <p:cNvPr id="7" name="TextBox 7"/>
          <p:cNvSpPr txBox="1"/>
          <p:nvPr/>
        </p:nvSpPr>
        <p:spPr>
          <a:xfrm>
            <a:off x="10287000" y="6868060"/>
            <a:ext cx="5535211" cy="733425"/>
          </a:xfrm>
          <a:prstGeom prst="rect">
            <a:avLst/>
          </a:prstGeom>
        </p:spPr>
        <p:txBody>
          <a:bodyPr lIns="0" tIns="0" rIns="0" bIns="0" rtlCol="0" anchor="t">
            <a:spAutoFit/>
          </a:bodyPr>
          <a:lstStyle/>
          <a:p>
            <a:pPr algn="just">
              <a:lnSpc>
                <a:spcPts val="4950"/>
              </a:lnSpc>
            </a:pPr>
            <a:r>
              <a:rPr lang="en-US" sz="4500" b="1" dirty="0" err="1">
                <a:solidFill>
                  <a:srgbClr val="232328"/>
                </a:solidFill>
                <a:latin typeface="Arial Bold"/>
                <a:ea typeface="Arial Bold"/>
                <a:cs typeface="Arial Bold"/>
                <a:sym typeface="Arial Bold"/>
              </a:rPr>
              <a:t>Jednostka</a:t>
            </a:r>
            <a:r>
              <a:rPr lang="en-US" sz="4500" b="1" dirty="0">
                <a:solidFill>
                  <a:srgbClr val="232328"/>
                </a:solidFill>
                <a:latin typeface="Arial Bold"/>
                <a:ea typeface="Arial Bold"/>
                <a:cs typeface="Arial Bold"/>
                <a:sym typeface="Arial Bold"/>
              </a:rPr>
              <a:t> </a:t>
            </a:r>
            <a:r>
              <a:rPr lang="en-US" sz="4500" b="1" dirty="0" err="1">
                <a:solidFill>
                  <a:srgbClr val="232328"/>
                </a:solidFill>
                <a:latin typeface="Arial Bold"/>
                <a:ea typeface="Arial Bold"/>
                <a:cs typeface="Arial Bold"/>
                <a:sym typeface="Arial Bold"/>
              </a:rPr>
              <a:t>centralna</a:t>
            </a:r>
            <a:endParaRPr lang="en-US" sz="4500" b="1" dirty="0">
              <a:solidFill>
                <a:srgbClr val="232328"/>
              </a:solidFill>
              <a:latin typeface="Arial Bold"/>
              <a:ea typeface="Arial Bold"/>
              <a:cs typeface="Arial Bold"/>
              <a:sym typeface="Arial Bold"/>
            </a:endParaRPr>
          </a:p>
        </p:txBody>
      </p:sp>
      <p:sp>
        <p:nvSpPr>
          <p:cNvPr id="8" name="TextBox 8"/>
          <p:cNvSpPr txBox="1"/>
          <p:nvPr/>
        </p:nvSpPr>
        <p:spPr>
          <a:xfrm>
            <a:off x="11542402" y="4454525"/>
            <a:ext cx="5535211" cy="2025650"/>
          </a:xfrm>
          <a:prstGeom prst="rect">
            <a:avLst/>
          </a:prstGeom>
        </p:spPr>
        <p:txBody>
          <a:bodyPr lIns="0" tIns="0" rIns="0" bIns="0" rtlCol="0" anchor="t">
            <a:spAutoFit/>
          </a:bodyPr>
          <a:lstStyle/>
          <a:p>
            <a:pPr marL="755651" lvl="1" indent="-377825" algn="l">
              <a:lnSpc>
                <a:spcPts val="3850"/>
              </a:lnSpc>
              <a:buFont typeface="Arial"/>
              <a:buChar char="•"/>
            </a:pPr>
            <a:r>
              <a:rPr lang="en-US" sz="3500">
                <a:solidFill>
                  <a:srgbClr val="232328"/>
                </a:solidFill>
                <a:latin typeface="Arial"/>
                <a:ea typeface="Arial"/>
                <a:cs typeface="Arial"/>
                <a:sym typeface="Arial"/>
              </a:rPr>
              <a:t>monitor, </a:t>
            </a:r>
          </a:p>
          <a:p>
            <a:pPr marL="755651" lvl="1" indent="-377825" algn="l">
              <a:lnSpc>
                <a:spcPts val="3850"/>
              </a:lnSpc>
              <a:buFont typeface="Arial"/>
              <a:buChar char="•"/>
            </a:pPr>
            <a:r>
              <a:rPr lang="en-US" sz="3500">
                <a:solidFill>
                  <a:srgbClr val="232328"/>
                </a:solidFill>
                <a:latin typeface="Arial"/>
                <a:ea typeface="Arial"/>
                <a:cs typeface="Arial"/>
                <a:sym typeface="Arial"/>
              </a:rPr>
              <a:t>drukarka, </a:t>
            </a:r>
          </a:p>
          <a:p>
            <a:pPr marL="755651" lvl="1" indent="-377825" algn="l">
              <a:lnSpc>
                <a:spcPts val="3850"/>
              </a:lnSpc>
              <a:buFont typeface="Arial"/>
              <a:buChar char="•"/>
            </a:pPr>
            <a:r>
              <a:rPr lang="en-US" sz="3500">
                <a:solidFill>
                  <a:srgbClr val="232328"/>
                </a:solidFill>
                <a:latin typeface="Arial"/>
                <a:ea typeface="Arial"/>
                <a:cs typeface="Arial"/>
                <a:sym typeface="Arial"/>
              </a:rPr>
              <a:t>głośniki, </a:t>
            </a:r>
          </a:p>
          <a:p>
            <a:pPr marL="755651" lvl="1" indent="-377825" algn="l">
              <a:lnSpc>
                <a:spcPts val="3850"/>
              </a:lnSpc>
              <a:buFont typeface="Arial"/>
              <a:buChar char="•"/>
            </a:pPr>
            <a:r>
              <a:rPr lang="en-US" sz="3500">
                <a:solidFill>
                  <a:srgbClr val="232328"/>
                </a:solidFill>
                <a:latin typeface="Arial"/>
                <a:ea typeface="Arial"/>
                <a:cs typeface="Arial"/>
                <a:sym typeface="Arial"/>
              </a:rPr>
              <a:t>słuchawki.</a:t>
            </a:r>
          </a:p>
        </p:txBody>
      </p:sp>
      <p:sp>
        <p:nvSpPr>
          <p:cNvPr id="9" name="TextBox 9"/>
          <p:cNvSpPr txBox="1"/>
          <p:nvPr/>
        </p:nvSpPr>
        <p:spPr>
          <a:xfrm>
            <a:off x="11542402" y="3759200"/>
            <a:ext cx="5535211" cy="733425"/>
          </a:xfrm>
          <a:prstGeom prst="rect">
            <a:avLst/>
          </a:prstGeom>
        </p:spPr>
        <p:txBody>
          <a:bodyPr lIns="0" tIns="0" rIns="0" bIns="0" rtlCol="0" anchor="t">
            <a:spAutoFit/>
          </a:bodyPr>
          <a:lstStyle/>
          <a:p>
            <a:pPr algn="just">
              <a:lnSpc>
                <a:spcPts val="4950"/>
              </a:lnSpc>
            </a:pPr>
            <a:r>
              <a:rPr lang="en-US" sz="4500" b="1">
                <a:solidFill>
                  <a:srgbClr val="232328"/>
                </a:solidFill>
                <a:latin typeface="Arial Bold"/>
                <a:ea typeface="Arial Bold"/>
                <a:cs typeface="Arial Bold"/>
                <a:sym typeface="Arial Bold"/>
              </a:rPr>
              <a:t>Urządzenia wyjścia:</a:t>
            </a:r>
          </a:p>
        </p:txBody>
      </p:sp>
      <p:pic>
        <p:nvPicPr>
          <p:cNvPr id="11" name="Obraz 10" descr="Obraz zawierający elektronika, Urządzenie wejściowe, urządzenie peryferyjne, Element komputera&#10;&#10;Zawartość wygenerowana przez AI może być niepoprawna.">
            <a:extLst>
              <a:ext uri="{FF2B5EF4-FFF2-40B4-BE49-F238E27FC236}">
                <a16:creationId xmlns:a16="http://schemas.microsoft.com/office/drawing/2014/main" id="{303D349C-0E26-F0C5-F959-78F824EA575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1820119">
            <a:off x="6096000" y="4369676"/>
            <a:ext cx="1638300" cy="1547648"/>
          </a:xfrm>
          <a:prstGeom prst="rect">
            <a:avLst/>
          </a:prstGeom>
        </p:spPr>
      </p:pic>
      <p:pic>
        <p:nvPicPr>
          <p:cNvPr id="13" name="Obraz 12" descr="Obraz zawierający tekst, zrzut ekranu, elektronika, obwód&#10;&#10;Zawartość wygenerowana przez AI może być niepoprawna.">
            <a:extLst>
              <a:ext uri="{FF2B5EF4-FFF2-40B4-BE49-F238E27FC236}">
                <a16:creationId xmlns:a16="http://schemas.microsoft.com/office/drawing/2014/main" id="{4DADC329-5BE3-9F76-167F-E63AE1E616B3}"/>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779930" y="6196039"/>
            <a:ext cx="6238887" cy="3920933"/>
          </a:xfrm>
          <a:prstGeom prst="rect">
            <a:avLst/>
          </a:prstGeom>
        </p:spPr>
      </p:pic>
      <p:pic>
        <p:nvPicPr>
          <p:cNvPr id="15" name="Obraz 14" descr="Obraz zawierający telewizja, wyświetlacz, Urządzenie do wyświetlania, Płaski ekran&#10;&#10;Zawartość wygenerowana przez AI może być niepoprawna.">
            <a:extLst>
              <a:ext uri="{FF2B5EF4-FFF2-40B4-BE49-F238E27FC236}">
                <a16:creationId xmlns:a16="http://schemas.microsoft.com/office/drawing/2014/main" id="{F95A2629-7FFA-84E3-596D-B86E79028754}"/>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5011400" y="4664580"/>
            <a:ext cx="1912438" cy="169525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524297" y="9515874"/>
            <a:ext cx="15252699" cy="1542251"/>
            <a:chOff x="0" y="0"/>
            <a:chExt cx="53129492" cy="5372100"/>
          </a:xfrm>
        </p:grpSpPr>
        <p:sp>
          <p:nvSpPr>
            <p:cNvPr id="3" name="Freeform 3"/>
            <p:cNvSpPr/>
            <p:nvPr/>
          </p:nvSpPr>
          <p:spPr>
            <a:xfrm>
              <a:off x="0" y="0"/>
              <a:ext cx="53129495" cy="5372100"/>
            </a:xfrm>
            <a:custGeom>
              <a:avLst/>
              <a:gdLst/>
              <a:ahLst/>
              <a:cxnLst/>
              <a:rect l="l" t="t" r="r" b="b"/>
              <a:pathLst>
                <a:path w="53129495" h="5372100">
                  <a:moveTo>
                    <a:pt x="51578821" y="0"/>
                  </a:moveTo>
                  <a:lnTo>
                    <a:pt x="1550670" y="0"/>
                  </a:lnTo>
                  <a:lnTo>
                    <a:pt x="0" y="2686050"/>
                  </a:lnTo>
                  <a:lnTo>
                    <a:pt x="1550670" y="5372100"/>
                  </a:lnTo>
                  <a:lnTo>
                    <a:pt x="51578821" y="5372100"/>
                  </a:lnTo>
                  <a:lnTo>
                    <a:pt x="53129495" y="2686050"/>
                  </a:lnTo>
                  <a:lnTo>
                    <a:pt x="51578821" y="0"/>
                  </a:lnTo>
                  <a:close/>
                </a:path>
              </a:pathLst>
            </a:custGeom>
            <a:solidFill>
              <a:srgbClr val="FFFFFF"/>
            </a:solidFill>
          </p:spPr>
          <p:txBody>
            <a:bodyPr/>
            <a:lstStyle/>
            <a:p>
              <a:endParaRPr lang="pl-PL"/>
            </a:p>
          </p:txBody>
        </p:sp>
      </p:grpSp>
      <p:grpSp>
        <p:nvGrpSpPr>
          <p:cNvPr id="4" name="Group 4"/>
          <p:cNvGrpSpPr/>
          <p:nvPr/>
        </p:nvGrpSpPr>
        <p:grpSpPr>
          <a:xfrm>
            <a:off x="8733207" y="349212"/>
            <a:ext cx="9242659" cy="4292974"/>
            <a:chOff x="0" y="0"/>
            <a:chExt cx="12323545" cy="5723965"/>
          </a:xfrm>
        </p:grpSpPr>
        <p:sp>
          <p:nvSpPr>
            <p:cNvPr id="5" name="TextBox 5"/>
            <p:cNvSpPr txBox="1"/>
            <p:nvPr/>
          </p:nvSpPr>
          <p:spPr>
            <a:xfrm>
              <a:off x="0" y="66675"/>
              <a:ext cx="12323545" cy="1347258"/>
            </a:xfrm>
            <a:prstGeom prst="rect">
              <a:avLst/>
            </a:prstGeom>
          </p:spPr>
          <p:txBody>
            <a:bodyPr lIns="0" tIns="0" rIns="0" bIns="0" rtlCol="0" anchor="t">
              <a:spAutoFit/>
            </a:bodyPr>
            <a:lstStyle/>
            <a:p>
              <a:pPr algn="l">
                <a:lnSpc>
                  <a:spcPts val="7699"/>
                </a:lnSpc>
              </a:pPr>
              <a:r>
                <a:rPr lang="en-US" sz="6999" b="1">
                  <a:solidFill>
                    <a:srgbClr val="1836B2"/>
                  </a:solidFill>
                  <a:latin typeface="Fira Sans Semi-Bold"/>
                  <a:ea typeface="Fira Sans Semi-Bold"/>
                  <a:cs typeface="Fira Sans Semi-Bold"/>
                  <a:sym typeface="Fira Sans Semi-Bold"/>
                </a:rPr>
                <a:t>System komputerowy</a:t>
              </a:r>
            </a:p>
          </p:txBody>
        </p:sp>
        <p:sp>
          <p:nvSpPr>
            <p:cNvPr id="6" name="TextBox 6"/>
            <p:cNvSpPr txBox="1"/>
            <p:nvPr/>
          </p:nvSpPr>
          <p:spPr>
            <a:xfrm>
              <a:off x="0" y="1409140"/>
              <a:ext cx="12323545" cy="4314825"/>
            </a:xfrm>
            <a:prstGeom prst="rect">
              <a:avLst/>
            </a:prstGeom>
          </p:spPr>
          <p:txBody>
            <a:bodyPr lIns="0" tIns="0" rIns="0" bIns="0" rtlCol="0" anchor="t">
              <a:spAutoFit/>
            </a:bodyPr>
            <a:lstStyle/>
            <a:p>
              <a:pPr algn="just">
                <a:lnSpc>
                  <a:spcPts val="4950"/>
                </a:lnSpc>
                <a:spcBef>
                  <a:spcPct val="0"/>
                </a:spcBef>
              </a:pPr>
              <a:r>
                <a:rPr lang="en-US" sz="4500" dirty="0" err="1">
                  <a:solidFill>
                    <a:srgbClr val="232328"/>
                  </a:solidFill>
                  <a:latin typeface="Arial"/>
                  <a:ea typeface="Arial"/>
                  <a:cs typeface="Arial"/>
                  <a:sym typeface="Arial"/>
                </a:rPr>
                <a:t>układ</a:t>
              </a:r>
              <a:r>
                <a:rPr lang="en-US" sz="4500" dirty="0">
                  <a:solidFill>
                    <a:srgbClr val="232328"/>
                  </a:solidFill>
                  <a:latin typeface="Arial"/>
                  <a:ea typeface="Arial"/>
                  <a:cs typeface="Arial"/>
                  <a:sym typeface="Arial"/>
                </a:rPr>
                <a:t> </a:t>
              </a:r>
              <a:r>
                <a:rPr lang="en-US" sz="4500" dirty="0" err="1">
                  <a:solidFill>
                    <a:srgbClr val="232328"/>
                  </a:solidFill>
                  <a:latin typeface="Arial"/>
                  <a:ea typeface="Arial"/>
                  <a:cs typeface="Arial"/>
                  <a:sym typeface="Arial"/>
                </a:rPr>
                <a:t>współdziałających</a:t>
              </a:r>
              <a:r>
                <a:rPr lang="en-US" sz="4500" dirty="0">
                  <a:solidFill>
                    <a:srgbClr val="232328"/>
                  </a:solidFill>
                  <a:latin typeface="Arial"/>
                  <a:ea typeface="Arial"/>
                  <a:cs typeface="Arial"/>
                  <a:sym typeface="Arial"/>
                </a:rPr>
                <a:t> ze </a:t>
              </a:r>
              <a:r>
                <a:rPr lang="en-US" sz="4500" dirty="0" err="1">
                  <a:solidFill>
                    <a:srgbClr val="232328"/>
                  </a:solidFill>
                  <a:latin typeface="Arial"/>
                  <a:ea typeface="Arial"/>
                  <a:cs typeface="Arial"/>
                  <a:sym typeface="Arial"/>
                </a:rPr>
                <a:t>sobą</a:t>
              </a:r>
              <a:r>
                <a:rPr lang="en-US" sz="4500" dirty="0">
                  <a:solidFill>
                    <a:srgbClr val="232328"/>
                  </a:solidFill>
                  <a:latin typeface="Arial"/>
                  <a:ea typeface="Arial"/>
                  <a:cs typeface="Arial"/>
                  <a:sym typeface="Arial"/>
                </a:rPr>
                <a:t> (</a:t>
              </a:r>
              <a:r>
                <a:rPr lang="en-US" sz="4500" dirty="0" err="1">
                  <a:solidFill>
                    <a:srgbClr val="232328"/>
                  </a:solidFill>
                  <a:latin typeface="Arial"/>
                  <a:ea typeface="Arial"/>
                  <a:cs typeface="Arial"/>
                  <a:sym typeface="Arial"/>
                </a:rPr>
                <a:t>według</a:t>
              </a:r>
              <a:r>
                <a:rPr lang="en-US" sz="4500" dirty="0">
                  <a:solidFill>
                    <a:srgbClr val="232328"/>
                  </a:solidFill>
                  <a:latin typeface="Arial"/>
                  <a:ea typeface="Arial"/>
                  <a:cs typeface="Arial"/>
                  <a:sym typeface="Arial"/>
                </a:rPr>
                <a:t> </a:t>
              </a:r>
              <a:r>
                <a:rPr lang="en-US" sz="4500" dirty="0" err="1">
                  <a:solidFill>
                    <a:srgbClr val="232328"/>
                  </a:solidFill>
                  <a:latin typeface="Arial"/>
                  <a:ea typeface="Arial"/>
                  <a:cs typeface="Arial"/>
                  <a:sym typeface="Arial"/>
                </a:rPr>
                <a:t>pewnych</a:t>
              </a:r>
              <a:r>
                <a:rPr lang="en-US" sz="4500" dirty="0">
                  <a:solidFill>
                    <a:srgbClr val="232328"/>
                  </a:solidFill>
                  <a:latin typeface="Arial"/>
                  <a:ea typeface="Arial"/>
                  <a:cs typeface="Arial"/>
                  <a:sym typeface="Arial"/>
                </a:rPr>
                <a:t> </a:t>
              </a:r>
              <a:r>
                <a:rPr lang="en-US" sz="4500" dirty="0" err="1">
                  <a:solidFill>
                    <a:srgbClr val="232328"/>
                  </a:solidFill>
                  <a:latin typeface="Arial"/>
                  <a:ea typeface="Arial"/>
                  <a:cs typeface="Arial"/>
                  <a:sym typeface="Arial"/>
                </a:rPr>
                <a:t>zasad</a:t>
              </a:r>
              <a:r>
                <a:rPr lang="en-US" sz="4500" dirty="0">
                  <a:solidFill>
                    <a:srgbClr val="232328"/>
                  </a:solidFill>
                  <a:latin typeface="Arial"/>
                  <a:ea typeface="Arial"/>
                  <a:cs typeface="Arial"/>
                  <a:sym typeface="Arial"/>
                </a:rPr>
                <a:t>) </a:t>
              </a:r>
              <a:r>
                <a:rPr lang="en-US" sz="4500" dirty="0" err="1">
                  <a:solidFill>
                    <a:srgbClr val="232328"/>
                  </a:solidFill>
                  <a:latin typeface="Arial"/>
                  <a:ea typeface="Arial"/>
                  <a:cs typeface="Arial"/>
                  <a:sym typeface="Arial"/>
                </a:rPr>
                <a:t>dwóch</a:t>
              </a:r>
              <a:r>
                <a:rPr lang="en-US" sz="4500" dirty="0">
                  <a:solidFill>
                    <a:srgbClr val="232328"/>
                  </a:solidFill>
                  <a:latin typeface="Arial"/>
                  <a:ea typeface="Arial"/>
                  <a:cs typeface="Arial"/>
                  <a:sym typeface="Arial"/>
                </a:rPr>
                <a:t> </a:t>
              </a:r>
              <a:r>
                <a:rPr lang="en-US" sz="4500" dirty="0" err="1">
                  <a:solidFill>
                    <a:srgbClr val="232328"/>
                  </a:solidFill>
                  <a:latin typeface="Arial"/>
                  <a:ea typeface="Arial"/>
                  <a:cs typeface="Arial"/>
                  <a:sym typeface="Arial"/>
                </a:rPr>
                <a:t>składowych</a:t>
              </a:r>
              <a:r>
                <a:rPr lang="en-US" sz="4500" dirty="0">
                  <a:solidFill>
                    <a:srgbClr val="232328"/>
                  </a:solidFill>
                  <a:latin typeface="Arial"/>
                  <a:ea typeface="Arial"/>
                  <a:cs typeface="Arial"/>
                  <a:sym typeface="Arial"/>
                </a:rPr>
                <a:t>: </a:t>
              </a:r>
              <a:r>
                <a:rPr lang="en-US" sz="4500" dirty="0" err="1">
                  <a:solidFill>
                    <a:srgbClr val="232328"/>
                  </a:solidFill>
                  <a:latin typeface="Arial"/>
                  <a:ea typeface="Arial"/>
                  <a:cs typeface="Arial"/>
                  <a:sym typeface="Arial"/>
                </a:rPr>
                <a:t>sprzętu</a:t>
              </a:r>
              <a:r>
                <a:rPr lang="en-US" sz="4500" dirty="0">
                  <a:solidFill>
                    <a:srgbClr val="232328"/>
                  </a:solidFill>
                  <a:latin typeface="Arial"/>
                  <a:ea typeface="Arial"/>
                  <a:cs typeface="Arial"/>
                  <a:sym typeface="Arial"/>
                </a:rPr>
                <a:t> </a:t>
              </a:r>
              <a:r>
                <a:rPr lang="en-US" sz="4500" dirty="0" err="1">
                  <a:solidFill>
                    <a:srgbClr val="232328"/>
                  </a:solidFill>
                  <a:latin typeface="Arial"/>
                  <a:ea typeface="Arial"/>
                  <a:cs typeface="Arial"/>
                  <a:sym typeface="Arial"/>
                </a:rPr>
                <a:t>komputerowego</a:t>
              </a:r>
              <a:r>
                <a:rPr lang="en-US" sz="4500" dirty="0">
                  <a:solidFill>
                    <a:srgbClr val="232328"/>
                  </a:solidFill>
                  <a:latin typeface="Arial"/>
                  <a:ea typeface="Arial"/>
                  <a:cs typeface="Arial"/>
                  <a:sym typeface="Arial"/>
                </a:rPr>
                <a:t> (hardware) </a:t>
              </a:r>
              <a:r>
                <a:rPr lang="en-US" sz="4500" dirty="0" err="1">
                  <a:solidFill>
                    <a:srgbClr val="232328"/>
                  </a:solidFill>
                  <a:latin typeface="Arial"/>
                  <a:ea typeface="Arial"/>
                  <a:cs typeface="Arial"/>
                  <a:sym typeface="Arial"/>
                </a:rPr>
                <a:t>oraz</a:t>
              </a:r>
              <a:r>
                <a:rPr lang="en-US" sz="4500" dirty="0">
                  <a:solidFill>
                    <a:srgbClr val="232328"/>
                  </a:solidFill>
                  <a:latin typeface="Arial"/>
                  <a:ea typeface="Arial"/>
                  <a:cs typeface="Arial"/>
                  <a:sym typeface="Arial"/>
                </a:rPr>
                <a:t> </a:t>
              </a:r>
              <a:r>
                <a:rPr lang="en-US" sz="4500" dirty="0" err="1">
                  <a:solidFill>
                    <a:srgbClr val="232328"/>
                  </a:solidFill>
                  <a:latin typeface="Arial"/>
                  <a:ea typeface="Arial"/>
                  <a:cs typeface="Arial"/>
                  <a:sym typeface="Arial"/>
                </a:rPr>
                <a:t>oprogramowania</a:t>
              </a:r>
              <a:r>
                <a:rPr lang="en-US" sz="4500" dirty="0">
                  <a:solidFill>
                    <a:srgbClr val="232328"/>
                  </a:solidFill>
                  <a:latin typeface="Arial"/>
                  <a:ea typeface="Arial"/>
                  <a:cs typeface="Arial"/>
                  <a:sym typeface="Arial"/>
                </a:rPr>
                <a:t> (software).</a:t>
              </a:r>
            </a:p>
          </p:txBody>
        </p:sp>
      </p:grpSp>
      <p:sp>
        <p:nvSpPr>
          <p:cNvPr id="7" name="TextBox 7"/>
          <p:cNvSpPr txBox="1"/>
          <p:nvPr/>
        </p:nvSpPr>
        <p:spPr>
          <a:xfrm>
            <a:off x="352505" y="6255302"/>
            <a:ext cx="9242659" cy="3737833"/>
          </a:xfrm>
          <a:prstGeom prst="rect">
            <a:avLst/>
          </a:prstGeom>
        </p:spPr>
        <p:txBody>
          <a:bodyPr lIns="0" tIns="0" rIns="0" bIns="0" rtlCol="0" anchor="t">
            <a:spAutoFit/>
          </a:bodyPr>
          <a:lstStyle/>
          <a:p>
            <a:pPr algn="just">
              <a:lnSpc>
                <a:spcPts val="3998"/>
              </a:lnSpc>
            </a:pPr>
            <a:endParaRPr dirty="0"/>
          </a:p>
          <a:p>
            <a:pPr marL="971550" lvl="1" indent="-485775" algn="l">
              <a:lnSpc>
                <a:spcPts val="4950"/>
              </a:lnSpc>
              <a:buFont typeface="Arial"/>
              <a:buChar char="•"/>
            </a:pPr>
            <a:r>
              <a:rPr lang="en-US" sz="4500" dirty="0" err="1">
                <a:solidFill>
                  <a:srgbClr val="232328"/>
                </a:solidFill>
                <a:latin typeface="Arial"/>
                <a:ea typeface="Arial"/>
                <a:cs typeface="Arial"/>
                <a:sym typeface="Arial"/>
              </a:rPr>
              <a:t>warstwa</a:t>
            </a:r>
            <a:r>
              <a:rPr lang="en-US" sz="4500" dirty="0">
                <a:solidFill>
                  <a:srgbClr val="232328"/>
                </a:solidFill>
                <a:latin typeface="Arial"/>
                <a:ea typeface="Arial"/>
                <a:cs typeface="Arial"/>
                <a:sym typeface="Arial"/>
              </a:rPr>
              <a:t> </a:t>
            </a:r>
            <a:r>
              <a:rPr lang="en-US" sz="4500" dirty="0" err="1">
                <a:solidFill>
                  <a:srgbClr val="232328"/>
                </a:solidFill>
                <a:latin typeface="Arial"/>
                <a:ea typeface="Arial"/>
                <a:cs typeface="Arial"/>
                <a:sym typeface="Arial"/>
              </a:rPr>
              <a:t>sprzętowa</a:t>
            </a:r>
            <a:r>
              <a:rPr lang="en-US" sz="4500" dirty="0">
                <a:solidFill>
                  <a:srgbClr val="232328"/>
                </a:solidFill>
                <a:latin typeface="Arial"/>
                <a:ea typeface="Arial"/>
                <a:cs typeface="Arial"/>
                <a:sym typeface="Arial"/>
              </a:rPr>
              <a:t> </a:t>
            </a:r>
          </a:p>
          <a:p>
            <a:pPr marL="971550" lvl="1" indent="-485775" algn="l">
              <a:lnSpc>
                <a:spcPts val="4950"/>
              </a:lnSpc>
              <a:buFont typeface="Arial"/>
              <a:buChar char="•"/>
            </a:pPr>
            <a:r>
              <a:rPr lang="en-US" sz="4500" dirty="0">
                <a:solidFill>
                  <a:srgbClr val="232328"/>
                </a:solidFill>
                <a:latin typeface="Arial"/>
                <a:ea typeface="Arial"/>
                <a:cs typeface="Arial"/>
                <a:sym typeface="Arial"/>
              </a:rPr>
              <a:t>system </a:t>
            </a:r>
            <a:r>
              <a:rPr lang="en-US" sz="4500" dirty="0" err="1">
                <a:solidFill>
                  <a:srgbClr val="232328"/>
                </a:solidFill>
                <a:latin typeface="Arial"/>
                <a:ea typeface="Arial"/>
                <a:cs typeface="Arial"/>
                <a:sym typeface="Arial"/>
              </a:rPr>
              <a:t>operacyjny</a:t>
            </a:r>
            <a:r>
              <a:rPr lang="en-US" sz="4500" dirty="0">
                <a:solidFill>
                  <a:srgbClr val="232328"/>
                </a:solidFill>
                <a:latin typeface="Arial"/>
                <a:ea typeface="Arial"/>
                <a:cs typeface="Arial"/>
                <a:sym typeface="Arial"/>
              </a:rPr>
              <a:t> </a:t>
            </a:r>
          </a:p>
          <a:p>
            <a:pPr marL="971550" lvl="1" indent="-485775" algn="l">
              <a:lnSpc>
                <a:spcPts val="4950"/>
              </a:lnSpc>
              <a:buFont typeface="Arial"/>
              <a:buChar char="•"/>
            </a:pPr>
            <a:r>
              <a:rPr lang="en-US" sz="4500" dirty="0" err="1">
                <a:solidFill>
                  <a:srgbClr val="232328"/>
                </a:solidFill>
                <a:latin typeface="Arial"/>
                <a:ea typeface="Arial"/>
                <a:cs typeface="Arial"/>
                <a:sym typeface="Arial"/>
              </a:rPr>
              <a:t>programy</a:t>
            </a:r>
            <a:r>
              <a:rPr lang="en-US" sz="4500" dirty="0">
                <a:solidFill>
                  <a:srgbClr val="232328"/>
                </a:solidFill>
                <a:latin typeface="Arial"/>
                <a:ea typeface="Arial"/>
                <a:cs typeface="Arial"/>
                <a:sym typeface="Arial"/>
              </a:rPr>
              <a:t> </a:t>
            </a:r>
            <a:r>
              <a:rPr lang="en-US" sz="4500" dirty="0" err="1">
                <a:solidFill>
                  <a:srgbClr val="232328"/>
                </a:solidFill>
                <a:latin typeface="Arial"/>
                <a:ea typeface="Arial"/>
                <a:cs typeface="Arial"/>
                <a:sym typeface="Arial"/>
              </a:rPr>
              <a:t>narzędziowe</a:t>
            </a:r>
            <a:r>
              <a:rPr lang="en-US" sz="4500" dirty="0">
                <a:solidFill>
                  <a:srgbClr val="232328"/>
                </a:solidFill>
                <a:latin typeface="Arial"/>
                <a:ea typeface="Arial"/>
                <a:cs typeface="Arial"/>
                <a:sym typeface="Arial"/>
              </a:rPr>
              <a:t>  </a:t>
            </a:r>
          </a:p>
          <a:p>
            <a:pPr marL="971550" lvl="1" indent="-485775" algn="l">
              <a:lnSpc>
                <a:spcPts val="4950"/>
              </a:lnSpc>
              <a:buFont typeface="Arial"/>
              <a:buChar char="•"/>
            </a:pPr>
            <a:r>
              <a:rPr lang="en-US" sz="4500" dirty="0" err="1">
                <a:solidFill>
                  <a:srgbClr val="232328"/>
                </a:solidFill>
                <a:latin typeface="Arial"/>
                <a:ea typeface="Arial"/>
                <a:cs typeface="Arial"/>
                <a:sym typeface="Arial"/>
              </a:rPr>
              <a:t>programy</a:t>
            </a:r>
            <a:r>
              <a:rPr lang="en-US" sz="4500" dirty="0">
                <a:solidFill>
                  <a:srgbClr val="232328"/>
                </a:solidFill>
                <a:latin typeface="Arial"/>
                <a:ea typeface="Arial"/>
                <a:cs typeface="Arial"/>
                <a:sym typeface="Arial"/>
              </a:rPr>
              <a:t> </a:t>
            </a:r>
            <a:r>
              <a:rPr lang="en-US" sz="4500" dirty="0" err="1">
                <a:solidFill>
                  <a:srgbClr val="232328"/>
                </a:solidFill>
                <a:latin typeface="Arial"/>
                <a:ea typeface="Arial"/>
                <a:cs typeface="Arial"/>
                <a:sym typeface="Arial"/>
              </a:rPr>
              <a:t>użytkowe</a:t>
            </a:r>
            <a:r>
              <a:rPr lang="en-US" sz="4500" dirty="0">
                <a:solidFill>
                  <a:srgbClr val="232328"/>
                </a:solidFill>
                <a:latin typeface="Arial"/>
                <a:ea typeface="Arial"/>
                <a:cs typeface="Arial"/>
                <a:sym typeface="Arial"/>
              </a:rPr>
              <a:t> </a:t>
            </a:r>
          </a:p>
          <a:p>
            <a:pPr marL="971550" lvl="1" indent="-485775" algn="l">
              <a:lnSpc>
                <a:spcPts val="4950"/>
              </a:lnSpc>
              <a:buFont typeface="Arial"/>
              <a:buChar char="•"/>
            </a:pPr>
            <a:r>
              <a:rPr lang="en-US" sz="4500" dirty="0" err="1">
                <a:solidFill>
                  <a:srgbClr val="232328"/>
                </a:solidFill>
                <a:latin typeface="Arial"/>
                <a:ea typeface="Arial"/>
                <a:cs typeface="Arial"/>
                <a:sym typeface="Arial"/>
              </a:rPr>
              <a:t>użytkownicy</a:t>
            </a:r>
            <a:endParaRPr lang="en-US" sz="4500" dirty="0">
              <a:solidFill>
                <a:srgbClr val="232328"/>
              </a:solidFill>
              <a:latin typeface="Arial"/>
              <a:ea typeface="Arial"/>
              <a:cs typeface="Arial"/>
              <a:sym typeface="Arial"/>
            </a:endParaRPr>
          </a:p>
        </p:txBody>
      </p:sp>
      <p:sp>
        <p:nvSpPr>
          <p:cNvPr id="8" name="TextBox 8"/>
          <p:cNvSpPr txBox="1"/>
          <p:nvPr/>
        </p:nvSpPr>
        <p:spPr>
          <a:xfrm>
            <a:off x="352505" y="4575510"/>
            <a:ext cx="9242659" cy="2078954"/>
          </a:xfrm>
          <a:prstGeom prst="rect">
            <a:avLst/>
          </a:prstGeom>
        </p:spPr>
        <p:txBody>
          <a:bodyPr lIns="0" tIns="0" rIns="0" bIns="0" rtlCol="0" anchor="t">
            <a:spAutoFit/>
          </a:bodyPr>
          <a:lstStyle/>
          <a:p>
            <a:pPr algn="just">
              <a:lnSpc>
                <a:spcPts val="7641"/>
              </a:lnSpc>
            </a:pPr>
            <a:r>
              <a:rPr lang="en-US" sz="6947" b="1">
                <a:solidFill>
                  <a:srgbClr val="1836B2"/>
                </a:solidFill>
                <a:latin typeface="Arial Bold"/>
                <a:ea typeface="Arial Bold"/>
                <a:cs typeface="Arial Bold"/>
                <a:sym typeface="Arial Bold"/>
              </a:rPr>
              <a:t>Warstwy systemu komputerowego</a:t>
            </a:r>
            <a:r>
              <a:rPr lang="en-US" sz="6947">
                <a:solidFill>
                  <a:srgbClr val="1836B2"/>
                </a:solidFill>
                <a:latin typeface="Arial"/>
                <a:ea typeface="Arial"/>
                <a:cs typeface="Arial"/>
                <a:sym typeface="Arial"/>
              </a:rPr>
              <a:t>:</a:t>
            </a:r>
          </a:p>
        </p:txBody>
      </p:sp>
      <p:sp>
        <p:nvSpPr>
          <p:cNvPr id="9" name="AutoShape 9"/>
          <p:cNvSpPr/>
          <p:nvPr/>
        </p:nvSpPr>
        <p:spPr>
          <a:xfrm>
            <a:off x="10108416" y="1373742"/>
            <a:ext cx="6492240" cy="0"/>
          </a:xfrm>
          <a:prstGeom prst="line">
            <a:avLst/>
          </a:prstGeom>
          <a:ln w="38100" cap="flat">
            <a:solidFill>
              <a:srgbClr val="00ADEF"/>
            </a:solidFill>
            <a:prstDash val="solid"/>
            <a:headEnd type="none" w="sm" len="sm"/>
            <a:tailEnd type="none" w="sm" len="sm"/>
          </a:ln>
        </p:spPr>
        <p:txBody>
          <a:bodyPr/>
          <a:lstStyle/>
          <a:p>
            <a:endParaRPr lang="pl-PL"/>
          </a:p>
        </p:txBody>
      </p:sp>
      <p:sp>
        <p:nvSpPr>
          <p:cNvPr id="10" name="AutoShape 10"/>
          <p:cNvSpPr/>
          <p:nvPr/>
        </p:nvSpPr>
        <p:spPr>
          <a:xfrm>
            <a:off x="1727714" y="6635415"/>
            <a:ext cx="6492240" cy="0"/>
          </a:xfrm>
          <a:prstGeom prst="line">
            <a:avLst/>
          </a:prstGeom>
          <a:ln w="38100" cap="flat">
            <a:solidFill>
              <a:srgbClr val="00ADEF"/>
            </a:solidFill>
            <a:prstDash val="solid"/>
            <a:headEnd type="none" w="sm" len="sm"/>
            <a:tailEnd type="none" w="sm" len="sm"/>
          </a:ln>
        </p:spPr>
        <p:txBody>
          <a:bodyPr/>
          <a:lstStyle/>
          <a:p>
            <a:endParaRPr lang="pl-PL"/>
          </a:p>
        </p:txBody>
      </p:sp>
      <p:pic>
        <p:nvPicPr>
          <p:cNvPr id="12" name="Obraz 11">
            <a:extLst>
              <a:ext uri="{FF2B5EF4-FFF2-40B4-BE49-F238E27FC236}">
                <a16:creationId xmlns:a16="http://schemas.microsoft.com/office/drawing/2014/main" id="{E8721829-7EF7-244D-118E-8198D809C2E8}"/>
              </a:ext>
            </a:extLst>
          </p:cNvPr>
          <p:cNvPicPr>
            <a:picLocks noChangeAspect="1"/>
          </p:cNvPicPr>
          <p:nvPr/>
        </p:nvPicPr>
        <p:blipFill>
          <a:blip r:embed="rId2"/>
          <a:stretch>
            <a:fillRect/>
          </a:stretch>
        </p:blipFill>
        <p:spPr>
          <a:xfrm>
            <a:off x="-536255" y="11835"/>
            <a:ext cx="9269461" cy="4289016"/>
          </a:xfrm>
          <a:prstGeom prst="rect">
            <a:avLst/>
          </a:prstGeom>
        </p:spPr>
      </p:pic>
      <p:pic>
        <p:nvPicPr>
          <p:cNvPr id="14" name="Obraz 13" descr="Obraz zawierający uśmiech, kreskówka, zabawka, Figurka zwierzęcia&#10;&#10;Zawartość wygenerowana przez AI może być niepoprawna.">
            <a:extLst>
              <a:ext uri="{FF2B5EF4-FFF2-40B4-BE49-F238E27FC236}">
                <a16:creationId xmlns:a16="http://schemas.microsoft.com/office/drawing/2014/main" id="{62712C61-1682-ADC8-72E2-402EC05DEF9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280571" y="5361989"/>
            <a:ext cx="8695295" cy="48920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263775"/>
            <a:ext cx="16230600" cy="7415530"/>
          </a:xfrm>
          <a:prstGeom prst="rect">
            <a:avLst/>
          </a:prstGeom>
        </p:spPr>
        <p:txBody>
          <a:bodyPr lIns="0" tIns="0" rIns="0" bIns="0" rtlCol="0" anchor="t">
            <a:spAutoFit/>
          </a:bodyPr>
          <a:lstStyle/>
          <a:p>
            <a:pPr algn="just">
              <a:lnSpc>
                <a:spcPts val="3920"/>
              </a:lnSpc>
            </a:pPr>
            <a:r>
              <a:rPr lang="en-US" sz="2800" spc="14" dirty="0" err="1">
                <a:solidFill>
                  <a:srgbClr val="000000"/>
                </a:solidFill>
                <a:latin typeface="Fira Sans Light"/>
                <a:ea typeface="Fira Sans Light"/>
                <a:cs typeface="Fira Sans Light"/>
                <a:sym typeface="Fira Sans Light"/>
              </a:rPr>
              <a:t>zapisany</a:t>
            </a:r>
            <a:r>
              <a:rPr lang="en-US" sz="2800" spc="14" dirty="0">
                <a:solidFill>
                  <a:srgbClr val="000000"/>
                </a:solidFill>
                <a:latin typeface="Fira Sans Light"/>
                <a:ea typeface="Fira Sans Light"/>
                <a:cs typeface="Fira Sans Light"/>
                <a:sym typeface="Fira Sans Light"/>
              </a:rPr>
              <a:t> w </a:t>
            </a:r>
            <a:r>
              <a:rPr lang="en-US" sz="2800" spc="14" dirty="0" err="1">
                <a:solidFill>
                  <a:srgbClr val="000000"/>
                </a:solidFill>
                <a:latin typeface="Fira Sans Light"/>
                <a:ea typeface="Fira Sans Light"/>
                <a:cs typeface="Fira Sans Light"/>
                <a:sym typeface="Fira Sans Light"/>
              </a:rPr>
              <a:t>pamięci</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stałej</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zestaw</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podstawowych</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procedur</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pośredniczących</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pomiędzy</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systemem</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operacyjnym</a:t>
            </a:r>
            <a:r>
              <a:rPr lang="en-US" sz="2800" spc="14" dirty="0">
                <a:solidFill>
                  <a:srgbClr val="000000"/>
                </a:solidFill>
                <a:latin typeface="Fira Sans Light"/>
                <a:ea typeface="Fira Sans Light"/>
                <a:cs typeface="Fira Sans Light"/>
                <a:sym typeface="Fira Sans Light"/>
              </a:rPr>
              <a:t>, a </a:t>
            </a:r>
            <a:r>
              <a:rPr lang="en-US" sz="2800" spc="14" dirty="0" err="1">
                <a:solidFill>
                  <a:srgbClr val="000000"/>
                </a:solidFill>
                <a:latin typeface="Fira Sans Light"/>
                <a:ea typeface="Fira Sans Light"/>
                <a:cs typeface="Fira Sans Light"/>
                <a:sym typeface="Fira Sans Light"/>
              </a:rPr>
              <a:t>sprzętem</a:t>
            </a:r>
            <a:r>
              <a:rPr lang="en-US" sz="2800" spc="14" dirty="0">
                <a:solidFill>
                  <a:srgbClr val="000000"/>
                </a:solidFill>
                <a:latin typeface="Fira Sans Light"/>
                <a:ea typeface="Fira Sans Light"/>
                <a:cs typeface="Fira Sans Light"/>
                <a:sym typeface="Fira Sans Light"/>
              </a:rPr>
              <a:t>. Jest on </a:t>
            </a:r>
            <a:r>
              <a:rPr lang="en-US" sz="2800" spc="14" dirty="0" err="1">
                <a:solidFill>
                  <a:srgbClr val="000000"/>
                </a:solidFill>
                <a:latin typeface="Fira Sans Light"/>
                <a:ea typeface="Fira Sans Light"/>
                <a:cs typeface="Fira Sans Light"/>
                <a:sym typeface="Fira Sans Light"/>
              </a:rPr>
              <a:t>integralną</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częścią</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każdej</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płyty</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i</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nie</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może</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być</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wymieniany</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pomiędzy</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innymi</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różnymi</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płytami</a:t>
            </a:r>
            <a:r>
              <a:rPr lang="en-US" sz="2800" spc="14" dirty="0">
                <a:solidFill>
                  <a:srgbClr val="000000"/>
                </a:solidFill>
                <a:latin typeface="Fira Sans Light"/>
                <a:ea typeface="Fira Sans Light"/>
                <a:cs typeface="Fira Sans Light"/>
                <a:sym typeface="Fira Sans Light"/>
              </a:rPr>
              <a:t>.</a:t>
            </a:r>
          </a:p>
          <a:p>
            <a:pPr algn="just">
              <a:lnSpc>
                <a:spcPts val="3920"/>
              </a:lnSpc>
            </a:pPr>
            <a:endParaRPr lang="en-US" sz="2800" spc="14" dirty="0">
              <a:solidFill>
                <a:srgbClr val="000000"/>
              </a:solidFill>
              <a:latin typeface="Fira Sans Light"/>
              <a:ea typeface="Fira Sans Light"/>
              <a:cs typeface="Fira Sans Light"/>
              <a:sym typeface="Fira Sans Light"/>
            </a:endParaRPr>
          </a:p>
          <a:p>
            <a:pPr algn="just">
              <a:lnSpc>
                <a:spcPts val="3920"/>
              </a:lnSpc>
            </a:pPr>
            <a:r>
              <a:rPr lang="en-US" sz="2800" b="1" spc="14" dirty="0" err="1">
                <a:solidFill>
                  <a:srgbClr val="000000"/>
                </a:solidFill>
                <a:latin typeface="Fira Sans Bold"/>
                <a:ea typeface="Fira Sans Bold"/>
                <a:cs typeface="Fira Sans Bold"/>
                <a:sym typeface="Fira Sans Bold"/>
              </a:rPr>
              <a:t>Zadania</a:t>
            </a:r>
            <a:r>
              <a:rPr lang="en-US" sz="2800" b="1" spc="14" dirty="0">
                <a:solidFill>
                  <a:srgbClr val="000000"/>
                </a:solidFill>
                <a:latin typeface="Fira Sans Bold"/>
                <a:ea typeface="Fira Sans Bold"/>
                <a:cs typeface="Fira Sans Bold"/>
                <a:sym typeface="Fira Sans Bold"/>
              </a:rPr>
              <a:t> </a:t>
            </a:r>
            <a:r>
              <a:rPr lang="en-US" sz="2800" b="1" spc="14" dirty="0" err="1">
                <a:solidFill>
                  <a:srgbClr val="000000"/>
                </a:solidFill>
                <a:latin typeface="Fira Sans Bold"/>
                <a:ea typeface="Fira Sans Bold"/>
                <a:cs typeface="Fira Sans Bold"/>
                <a:sym typeface="Fira Sans Bold"/>
              </a:rPr>
              <a:t>Biosu</a:t>
            </a:r>
            <a:r>
              <a:rPr lang="en-US" sz="2800" b="1" spc="14" dirty="0">
                <a:solidFill>
                  <a:srgbClr val="000000"/>
                </a:solidFill>
                <a:latin typeface="Fira Sans Bold"/>
                <a:ea typeface="Fira Sans Bold"/>
                <a:cs typeface="Fira Sans Bold"/>
                <a:sym typeface="Fira Sans Bold"/>
              </a:rPr>
              <a:t>:</a:t>
            </a:r>
          </a:p>
          <a:p>
            <a:pPr marL="604521" lvl="1" indent="-302261" algn="just">
              <a:lnSpc>
                <a:spcPts val="3920"/>
              </a:lnSpc>
              <a:buFont typeface="Arial"/>
              <a:buChar char="•"/>
            </a:pPr>
            <a:r>
              <a:rPr lang="en-US" sz="2800" spc="14" dirty="0" err="1">
                <a:solidFill>
                  <a:srgbClr val="000000"/>
                </a:solidFill>
                <a:latin typeface="Fira Sans Light"/>
                <a:ea typeface="Fira Sans Light"/>
                <a:cs typeface="Fira Sans Light"/>
                <a:sym typeface="Fira Sans Light"/>
              </a:rPr>
              <a:t>przeprowadzenie</a:t>
            </a:r>
            <a:r>
              <a:rPr lang="en-US" sz="2800" spc="14" dirty="0">
                <a:solidFill>
                  <a:srgbClr val="000000"/>
                </a:solidFill>
                <a:latin typeface="Fira Sans Light"/>
                <a:ea typeface="Fira Sans Light"/>
                <a:cs typeface="Fira Sans Light"/>
                <a:sym typeface="Fira Sans Light"/>
              </a:rPr>
              <a:t> po </a:t>
            </a:r>
            <a:r>
              <a:rPr lang="en-US" sz="2800" spc="14" dirty="0" err="1">
                <a:solidFill>
                  <a:srgbClr val="000000"/>
                </a:solidFill>
                <a:latin typeface="Fira Sans Light"/>
                <a:ea typeface="Fira Sans Light"/>
                <a:cs typeface="Fira Sans Light"/>
                <a:sym typeface="Fira Sans Light"/>
              </a:rPr>
              <a:t>restarcie</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testów</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podstawowych</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układów</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urządzeń</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systemów</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zwanych</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autotestem</a:t>
            </a:r>
            <a:r>
              <a:rPr lang="en-US" sz="2800" spc="14" dirty="0">
                <a:solidFill>
                  <a:srgbClr val="000000"/>
                </a:solidFill>
                <a:latin typeface="Fira Sans Light"/>
                <a:ea typeface="Fira Sans Light"/>
                <a:cs typeface="Fira Sans Light"/>
                <a:sym typeface="Fira Sans Light"/>
              </a:rPr>
              <a:t> po </a:t>
            </a:r>
            <a:r>
              <a:rPr lang="en-US" sz="2800" spc="14" dirty="0" err="1">
                <a:solidFill>
                  <a:srgbClr val="000000"/>
                </a:solidFill>
                <a:latin typeface="Fira Sans Light"/>
                <a:ea typeface="Fira Sans Light"/>
                <a:cs typeface="Fira Sans Light"/>
                <a:sym typeface="Fira Sans Light"/>
              </a:rPr>
              <a:t>włączeniu</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zasilania</a:t>
            </a:r>
            <a:r>
              <a:rPr lang="en-US" sz="2800" spc="14" dirty="0">
                <a:solidFill>
                  <a:srgbClr val="000000"/>
                </a:solidFill>
                <a:latin typeface="Fira Sans Light"/>
                <a:ea typeface="Fira Sans Light"/>
                <a:cs typeface="Fira Sans Light"/>
                <a:sym typeface="Fira Sans Light"/>
              </a:rPr>
              <a:t> (POST)</a:t>
            </a:r>
          </a:p>
          <a:p>
            <a:pPr marL="604521" lvl="1" indent="-302261" algn="just">
              <a:lnSpc>
                <a:spcPts val="3920"/>
              </a:lnSpc>
              <a:buFont typeface="Arial"/>
              <a:buChar char="•"/>
            </a:pPr>
            <a:r>
              <a:rPr lang="en-US" sz="2800" spc="14" dirty="0" err="1">
                <a:solidFill>
                  <a:srgbClr val="000000"/>
                </a:solidFill>
                <a:latin typeface="Fira Sans Light"/>
                <a:ea typeface="Fira Sans Light"/>
                <a:cs typeface="Fira Sans Light"/>
                <a:sym typeface="Fira Sans Light"/>
              </a:rPr>
              <a:t>inicjalizacja</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pracy</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systemów</a:t>
            </a:r>
            <a:endParaRPr lang="en-US" sz="2800" spc="14" dirty="0">
              <a:solidFill>
                <a:srgbClr val="000000"/>
              </a:solidFill>
              <a:latin typeface="Fira Sans Light"/>
              <a:ea typeface="Fira Sans Light"/>
              <a:cs typeface="Fira Sans Light"/>
              <a:sym typeface="Fira Sans Light"/>
            </a:endParaRPr>
          </a:p>
          <a:p>
            <a:pPr marL="604521" lvl="1" indent="-302261" algn="just">
              <a:lnSpc>
                <a:spcPts val="3920"/>
              </a:lnSpc>
              <a:buFont typeface="Arial"/>
              <a:buChar char="•"/>
            </a:pPr>
            <a:r>
              <a:rPr lang="en-US" sz="2800" spc="14" dirty="0" err="1">
                <a:solidFill>
                  <a:srgbClr val="000000"/>
                </a:solidFill>
                <a:latin typeface="Fira Sans Light"/>
                <a:ea typeface="Fira Sans Light"/>
                <a:cs typeface="Fira Sans Light"/>
                <a:sym typeface="Fira Sans Light"/>
              </a:rPr>
              <a:t>zapewnienie</a:t>
            </a:r>
            <a:r>
              <a:rPr lang="en-US" sz="2800" spc="14" dirty="0">
                <a:solidFill>
                  <a:srgbClr val="000000"/>
                </a:solidFill>
                <a:latin typeface="Fira Sans Light"/>
                <a:ea typeface="Fira Sans Light"/>
                <a:cs typeface="Fira Sans Light"/>
                <a:sym typeface="Fira Sans Light"/>
              </a:rPr>
              <a:t> w </a:t>
            </a:r>
            <a:r>
              <a:rPr lang="en-US" sz="2800" spc="14" dirty="0" err="1">
                <a:solidFill>
                  <a:srgbClr val="000000"/>
                </a:solidFill>
                <a:latin typeface="Fira Sans Light"/>
                <a:ea typeface="Fira Sans Light"/>
                <a:cs typeface="Fira Sans Light"/>
                <a:sym typeface="Fira Sans Light"/>
              </a:rPr>
              <a:t>postaci</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programów</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obsługi</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przerwań</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procedur</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obsługi</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podstawowych</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i</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standardowych</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urządzeń</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systemu</a:t>
            </a:r>
            <a:endParaRPr lang="en-US" sz="2800" spc="14" dirty="0">
              <a:solidFill>
                <a:srgbClr val="000000"/>
              </a:solidFill>
              <a:latin typeface="Fira Sans Light"/>
              <a:ea typeface="Fira Sans Light"/>
              <a:cs typeface="Fira Sans Light"/>
              <a:sym typeface="Fira Sans Light"/>
            </a:endParaRPr>
          </a:p>
          <a:p>
            <a:pPr marL="604521" lvl="1" indent="-302261" algn="just">
              <a:lnSpc>
                <a:spcPts val="3920"/>
              </a:lnSpc>
              <a:buFont typeface="Arial"/>
              <a:buChar char="•"/>
            </a:pPr>
            <a:r>
              <a:rPr lang="en-US" sz="2800" spc="14" dirty="0" err="1">
                <a:solidFill>
                  <a:srgbClr val="000000"/>
                </a:solidFill>
                <a:latin typeface="Fira Sans Light"/>
                <a:ea typeface="Fira Sans Light"/>
                <a:cs typeface="Fira Sans Light"/>
                <a:sym typeface="Fira Sans Light"/>
              </a:rPr>
              <a:t>niwelacja</a:t>
            </a:r>
            <a:r>
              <a:rPr lang="en-US" sz="2800" spc="14" dirty="0">
                <a:solidFill>
                  <a:srgbClr val="000000"/>
                </a:solidFill>
                <a:latin typeface="Fira Sans Light"/>
                <a:ea typeface="Fira Sans Light"/>
                <a:cs typeface="Fira Sans Light"/>
                <a:sym typeface="Fira Sans Light"/>
              </a:rPr>
              <a:t> z </a:t>
            </a:r>
            <a:r>
              <a:rPr lang="en-US" sz="2800" spc="14" dirty="0" err="1">
                <a:solidFill>
                  <a:srgbClr val="000000"/>
                </a:solidFill>
                <a:latin typeface="Fira Sans Light"/>
                <a:ea typeface="Fira Sans Light"/>
                <a:cs typeface="Fira Sans Light"/>
                <a:sym typeface="Fira Sans Light"/>
              </a:rPr>
              <a:t>punktu</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widzenia</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systemu</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operacyjnego</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różnic</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konstrukcyjnych</a:t>
            </a:r>
            <a:r>
              <a:rPr lang="en-US" sz="2800" spc="14" dirty="0">
                <a:solidFill>
                  <a:srgbClr val="000000"/>
                </a:solidFill>
                <a:latin typeface="Fira Sans Light"/>
                <a:ea typeface="Fira Sans Light"/>
                <a:cs typeface="Fira Sans Light"/>
                <a:sym typeface="Fira Sans Light"/>
              </a:rPr>
              <a:t>.</a:t>
            </a:r>
          </a:p>
          <a:p>
            <a:pPr algn="just">
              <a:lnSpc>
                <a:spcPts val="3920"/>
              </a:lnSpc>
            </a:pPr>
            <a:endParaRPr lang="en-US" sz="2800" spc="14" dirty="0">
              <a:solidFill>
                <a:srgbClr val="000000"/>
              </a:solidFill>
              <a:latin typeface="Fira Sans Light"/>
              <a:ea typeface="Fira Sans Light"/>
              <a:cs typeface="Fira Sans Light"/>
              <a:sym typeface="Fira Sans Light"/>
            </a:endParaRPr>
          </a:p>
          <a:p>
            <a:pPr algn="just">
              <a:lnSpc>
                <a:spcPts val="3920"/>
              </a:lnSpc>
            </a:pPr>
            <a:r>
              <a:rPr lang="en-US" sz="2800" spc="14" dirty="0" err="1">
                <a:solidFill>
                  <a:srgbClr val="000000"/>
                </a:solidFill>
                <a:latin typeface="Fira Sans Light"/>
                <a:ea typeface="Fira Sans Light"/>
                <a:cs typeface="Fira Sans Light"/>
                <a:sym typeface="Fira Sans Light"/>
              </a:rPr>
              <a:t>Wejście</a:t>
            </a:r>
            <a:r>
              <a:rPr lang="en-US" sz="2800" spc="14" dirty="0">
                <a:solidFill>
                  <a:srgbClr val="000000"/>
                </a:solidFill>
                <a:latin typeface="Fira Sans Light"/>
                <a:ea typeface="Fira Sans Light"/>
                <a:cs typeface="Fira Sans Light"/>
                <a:sym typeface="Fira Sans Light"/>
              </a:rPr>
              <a:t> do </a:t>
            </a:r>
            <a:r>
              <a:rPr lang="en-US" sz="2800" spc="14" dirty="0" err="1">
                <a:solidFill>
                  <a:srgbClr val="000000"/>
                </a:solidFill>
                <a:latin typeface="Fira Sans Light"/>
                <a:ea typeface="Fira Sans Light"/>
                <a:cs typeface="Fira Sans Light"/>
                <a:sym typeface="Fira Sans Light"/>
              </a:rPr>
              <a:t>BIOSu</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odbywa</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się</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poprzez</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naciśnięcie</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odpowiedniego</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klawisza</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tuż</a:t>
            </a:r>
            <a:r>
              <a:rPr lang="en-US" sz="2800" spc="14" dirty="0">
                <a:solidFill>
                  <a:srgbClr val="000000"/>
                </a:solidFill>
                <a:latin typeface="Fira Sans Light"/>
                <a:ea typeface="Fira Sans Light"/>
                <a:cs typeface="Fira Sans Light"/>
                <a:sym typeface="Fira Sans Light"/>
              </a:rPr>
              <a:t> po </a:t>
            </a:r>
            <a:r>
              <a:rPr lang="en-US" sz="2800" spc="14" dirty="0" err="1">
                <a:solidFill>
                  <a:srgbClr val="000000"/>
                </a:solidFill>
                <a:latin typeface="Fira Sans Light"/>
                <a:ea typeface="Fira Sans Light"/>
                <a:cs typeface="Fira Sans Light"/>
                <a:sym typeface="Fira Sans Light"/>
              </a:rPr>
              <a:t>włączeniu</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komputera</a:t>
            </a:r>
            <a:r>
              <a:rPr lang="en-US" sz="2800" spc="14" dirty="0">
                <a:solidFill>
                  <a:srgbClr val="000000"/>
                </a:solidFill>
                <a:latin typeface="Fira Sans Light"/>
                <a:ea typeface="Fira Sans Light"/>
                <a:cs typeface="Fira Sans Light"/>
                <a:sym typeface="Fira Sans Light"/>
              </a:rPr>
              <a:t> - </a:t>
            </a:r>
            <a:r>
              <a:rPr lang="en-US" sz="2800" spc="14" dirty="0" err="1">
                <a:solidFill>
                  <a:srgbClr val="000000"/>
                </a:solidFill>
                <a:latin typeface="Fira Sans Light"/>
                <a:ea typeface="Fira Sans Light"/>
                <a:cs typeface="Fira Sans Light"/>
                <a:sym typeface="Fira Sans Light"/>
              </a:rPr>
              <a:t>przed</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włączeniem</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systemu</a:t>
            </a:r>
            <a:r>
              <a:rPr lang="en-US" sz="2800" spc="14" dirty="0">
                <a:solidFill>
                  <a:srgbClr val="000000"/>
                </a:solidFill>
                <a:latin typeface="Fira Sans Light"/>
                <a:ea typeface="Fira Sans Light"/>
                <a:cs typeface="Fira Sans Light"/>
                <a:sym typeface="Fira Sans Light"/>
              </a:rPr>
              <a:t> Windows. </a:t>
            </a:r>
          </a:p>
          <a:p>
            <a:pPr marL="0" lvl="0" indent="0" algn="just">
              <a:lnSpc>
                <a:spcPts val="3920"/>
              </a:lnSpc>
              <a:spcBef>
                <a:spcPct val="0"/>
              </a:spcBef>
            </a:pPr>
            <a:endParaRPr lang="en-US" sz="2800" spc="14" dirty="0">
              <a:solidFill>
                <a:srgbClr val="000000"/>
              </a:solidFill>
              <a:latin typeface="Fira Sans Light"/>
              <a:ea typeface="Fira Sans Light"/>
              <a:cs typeface="Fira Sans Light"/>
              <a:sym typeface="Fira Sans Light"/>
            </a:endParaRPr>
          </a:p>
        </p:txBody>
      </p:sp>
      <p:sp>
        <p:nvSpPr>
          <p:cNvPr id="3" name="TextBox 3"/>
          <p:cNvSpPr txBox="1"/>
          <p:nvPr/>
        </p:nvSpPr>
        <p:spPr>
          <a:xfrm>
            <a:off x="7309187" y="1778000"/>
            <a:ext cx="3629457" cy="542925"/>
          </a:xfrm>
          <a:prstGeom prst="rect">
            <a:avLst/>
          </a:prstGeom>
        </p:spPr>
        <p:txBody>
          <a:bodyPr lIns="0" tIns="0" rIns="0" bIns="0" rtlCol="0" anchor="t">
            <a:spAutoFit/>
          </a:bodyPr>
          <a:lstStyle/>
          <a:p>
            <a:pPr algn="ctr">
              <a:lnSpc>
                <a:spcPts val="4200"/>
              </a:lnSpc>
            </a:pPr>
            <a:r>
              <a:rPr lang="en-US" sz="3500" b="1" spc="105">
                <a:solidFill>
                  <a:srgbClr val="1836B2"/>
                </a:solidFill>
                <a:latin typeface="Fira Sans Ultra-Bold"/>
                <a:ea typeface="Fira Sans Ultra-Bold"/>
                <a:cs typeface="Fira Sans Ultra-Bold"/>
                <a:sym typeface="Fira Sans Ultra-Bold"/>
              </a:rPr>
              <a:t>BIOS</a:t>
            </a:r>
          </a:p>
        </p:txBody>
      </p:sp>
      <p:sp>
        <p:nvSpPr>
          <p:cNvPr id="4" name="TextBox 4"/>
          <p:cNvSpPr txBox="1"/>
          <p:nvPr/>
        </p:nvSpPr>
        <p:spPr>
          <a:xfrm>
            <a:off x="1048785" y="1066800"/>
            <a:ext cx="16210515" cy="720725"/>
          </a:xfrm>
          <a:prstGeom prst="rect">
            <a:avLst/>
          </a:prstGeom>
        </p:spPr>
        <p:txBody>
          <a:bodyPr lIns="0" tIns="0" rIns="0" bIns="0" rtlCol="0" anchor="t">
            <a:spAutoFit/>
          </a:bodyPr>
          <a:lstStyle/>
          <a:p>
            <a:pPr algn="ctr">
              <a:lnSpc>
                <a:spcPts val="5500"/>
              </a:lnSpc>
            </a:pPr>
            <a:r>
              <a:rPr lang="en-US" sz="5000" b="1">
                <a:solidFill>
                  <a:srgbClr val="1836B2"/>
                </a:solidFill>
                <a:latin typeface="Fira Sans Semi-Bold"/>
                <a:ea typeface="Fira Sans Semi-Bold"/>
                <a:cs typeface="Fira Sans Semi-Bold"/>
                <a:sym typeface="Fira Sans Semi-Bold"/>
              </a:rPr>
              <a:t>Zanim załaduje się system operacyjny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263775"/>
            <a:ext cx="16230600" cy="7910830"/>
          </a:xfrm>
          <a:prstGeom prst="rect">
            <a:avLst/>
          </a:prstGeom>
        </p:spPr>
        <p:txBody>
          <a:bodyPr lIns="0" tIns="0" rIns="0" bIns="0" rtlCol="0" anchor="t">
            <a:spAutoFit/>
          </a:bodyPr>
          <a:lstStyle/>
          <a:p>
            <a:pPr algn="just">
              <a:lnSpc>
                <a:spcPts val="3920"/>
              </a:lnSpc>
            </a:pPr>
            <a:r>
              <a:rPr lang="en-US" sz="2800" spc="14">
                <a:solidFill>
                  <a:srgbClr val="000000"/>
                </a:solidFill>
                <a:latin typeface="Fira Sans Light"/>
                <a:ea typeface="Fira Sans Light"/>
                <a:cs typeface="Fira Sans Light"/>
                <a:sym typeface="Fira Sans Light"/>
              </a:rPr>
              <a:t>interfejs pomiędzy systemem operacyjnym, a oprogramowaniem. Jest on następcą BIOSu w komputerach osobistych. Został opracowany przez firmę Intel.</a:t>
            </a:r>
          </a:p>
          <a:p>
            <a:pPr algn="just">
              <a:lnSpc>
                <a:spcPts val="3920"/>
              </a:lnSpc>
            </a:pPr>
            <a:endParaRPr lang="en-US" sz="2800" spc="14">
              <a:solidFill>
                <a:srgbClr val="000000"/>
              </a:solidFill>
              <a:latin typeface="Fira Sans Light"/>
              <a:ea typeface="Fira Sans Light"/>
              <a:cs typeface="Fira Sans Light"/>
              <a:sym typeface="Fira Sans Light"/>
            </a:endParaRPr>
          </a:p>
          <a:p>
            <a:pPr algn="just">
              <a:lnSpc>
                <a:spcPts val="3920"/>
              </a:lnSpc>
            </a:pPr>
            <a:r>
              <a:rPr lang="en-US" sz="2800" b="1" spc="14">
                <a:solidFill>
                  <a:srgbClr val="000000"/>
                </a:solidFill>
                <a:latin typeface="Fira Sans Bold"/>
                <a:ea typeface="Fira Sans Bold"/>
                <a:cs typeface="Fira Sans Bold"/>
                <a:sym typeface="Fira Sans Bold"/>
              </a:rPr>
              <a:t>Kluczowe cechy i zalety UEFI:</a:t>
            </a:r>
          </a:p>
          <a:p>
            <a:pPr marL="604521" lvl="1" indent="-302261" algn="just">
              <a:lnSpc>
                <a:spcPts val="3920"/>
              </a:lnSpc>
              <a:buFont typeface="Arial"/>
              <a:buChar char="•"/>
            </a:pPr>
            <a:r>
              <a:rPr lang="en-US" sz="2800" spc="14">
                <a:solidFill>
                  <a:srgbClr val="000000"/>
                </a:solidFill>
                <a:latin typeface="Fira Sans"/>
                <a:ea typeface="Fira Sans"/>
                <a:cs typeface="Fira Sans"/>
                <a:sym typeface="Fira Sans"/>
              </a:rPr>
              <a:t>Szybszy rozruch: Uruchamia system operacyjny znacznie szybciej niż tradycyjny BIOS. </a:t>
            </a:r>
          </a:p>
          <a:p>
            <a:pPr marL="604521" lvl="1" indent="-302261" algn="just">
              <a:lnSpc>
                <a:spcPts val="3920"/>
              </a:lnSpc>
              <a:buFont typeface="Arial"/>
              <a:buChar char="•"/>
            </a:pPr>
            <a:r>
              <a:rPr lang="en-US" sz="2800" spc="14">
                <a:solidFill>
                  <a:srgbClr val="000000"/>
                </a:solidFill>
                <a:latin typeface="Fira Sans"/>
                <a:ea typeface="Fira Sans"/>
                <a:cs typeface="Fira Sans"/>
                <a:sym typeface="Fira Sans"/>
              </a:rPr>
              <a:t>Wsparcie dla dużych dysków: Potrafi obsługiwać dyski twarde o pojemności większej niż 2 terabajty. </a:t>
            </a:r>
          </a:p>
          <a:p>
            <a:pPr marL="604521" lvl="1" indent="-302261" algn="just">
              <a:lnSpc>
                <a:spcPts val="3920"/>
              </a:lnSpc>
              <a:buFont typeface="Arial"/>
              <a:buChar char="•"/>
            </a:pPr>
            <a:r>
              <a:rPr lang="en-US" sz="2800" spc="14">
                <a:solidFill>
                  <a:srgbClr val="000000"/>
                </a:solidFill>
                <a:latin typeface="Fira Sans"/>
                <a:ea typeface="Fira Sans"/>
                <a:cs typeface="Fira Sans"/>
                <a:sym typeface="Fira Sans"/>
              </a:rPr>
              <a:t>Bezpieczne uruchamianie (Secure Boot): Funkcja zabezpieczająca, która zapobiega uruchomieniu złośliwego oprogramowania. </a:t>
            </a:r>
          </a:p>
          <a:p>
            <a:pPr marL="604521" lvl="1" indent="-302261" algn="just">
              <a:lnSpc>
                <a:spcPts val="3920"/>
              </a:lnSpc>
              <a:buFont typeface="Arial"/>
              <a:buChar char="•"/>
            </a:pPr>
            <a:r>
              <a:rPr lang="en-US" sz="2800" spc="14">
                <a:solidFill>
                  <a:srgbClr val="000000"/>
                </a:solidFill>
                <a:latin typeface="Fira Sans"/>
                <a:ea typeface="Fira Sans"/>
                <a:cs typeface="Fira Sans"/>
                <a:sym typeface="Fira Sans"/>
              </a:rPr>
              <a:t>Graficzny interfejs użytkownika: Zapewnia bardziej przyjazny i intuicyjny interfejs, często sterowany myszą. </a:t>
            </a:r>
          </a:p>
          <a:p>
            <a:pPr marL="604521" lvl="1" indent="-302261" algn="just">
              <a:lnSpc>
                <a:spcPts val="3920"/>
              </a:lnSpc>
              <a:buFont typeface="Arial"/>
              <a:buChar char="•"/>
            </a:pPr>
            <a:r>
              <a:rPr lang="en-US" sz="2800" spc="14">
                <a:solidFill>
                  <a:srgbClr val="000000"/>
                </a:solidFill>
                <a:latin typeface="Fira Sans"/>
                <a:ea typeface="Fira Sans"/>
                <a:cs typeface="Fira Sans"/>
                <a:sym typeface="Fira Sans"/>
              </a:rPr>
              <a:t>Rozszerzalność i elastyczność: Pozwala na łatwiejsze aktualizacje i modyfikacje firmware. </a:t>
            </a:r>
          </a:p>
          <a:p>
            <a:pPr marL="604521" lvl="1" indent="-302261" algn="just">
              <a:lnSpc>
                <a:spcPts val="3920"/>
              </a:lnSpc>
              <a:buFont typeface="Arial"/>
              <a:buChar char="•"/>
            </a:pPr>
            <a:r>
              <a:rPr lang="en-US" sz="2800" spc="14">
                <a:solidFill>
                  <a:srgbClr val="000000"/>
                </a:solidFill>
                <a:latin typeface="Fira Sans"/>
                <a:ea typeface="Fira Sans"/>
                <a:cs typeface="Fira Sans"/>
                <a:sym typeface="Fira Sans"/>
              </a:rPr>
              <a:t>Zarządzanie energią: Umożliwia optymalizację zużycia energii i konfigurację zachowania komputera po utracie zasilania. </a:t>
            </a:r>
          </a:p>
          <a:p>
            <a:pPr algn="just">
              <a:lnSpc>
                <a:spcPts val="3920"/>
              </a:lnSpc>
            </a:pPr>
            <a:endParaRPr lang="en-US" sz="2800" spc="14">
              <a:solidFill>
                <a:srgbClr val="000000"/>
              </a:solidFill>
              <a:latin typeface="Fira Sans"/>
              <a:ea typeface="Fira Sans"/>
              <a:cs typeface="Fira Sans"/>
              <a:sym typeface="Fira Sans"/>
            </a:endParaRPr>
          </a:p>
          <a:p>
            <a:pPr marL="0" lvl="0" indent="0" algn="just">
              <a:lnSpc>
                <a:spcPts val="3920"/>
              </a:lnSpc>
              <a:spcBef>
                <a:spcPct val="0"/>
              </a:spcBef>
            </a:pPr>
            <a:endParaRPr lang="en-US" sz="2800" spc="14">
              <a:solidFill>
                <a:srgbClr val="000000"/>
              </a:solidFill>
              <a:latin typeface="Fira Sans"/>
              <a:ea typeface="Fira Sans"/>
              <a:cs typeface="Fira Sans"/>
              <a:sym typeface="Fira Sans"/>
            </a:endParaRPr>
          </a:p>
        </p:txBody>
      </p:sp>
      <p:sp>
        <p:nvSpPr>
          <p:cNvPr id="3" name="TextBox 3"/>
          <p:cNvSpPr txBox="1"/>
          <p:nvPr/>
        </p:nvSpPr>
        <p:spPr>
          <a:xfrm>
            <a:off x="7309187" y="1778000"/>
            <a:ext cx="3629457" cy="542925"/>
          </a:xfrm>
          <a:prstGeom prst="rect">
            <a:avLst/>
          </a:prstGeom>
        </p:spPr>
        <p:txBody>
          <a:bodyPr lIns="0" tIns="0" rIns="0" bIns="0" rtlCol="0" anchor="t">
            <a:spAutoFit/>
          </a:bodyPr>
          <a:lstStyle/>
          <a:p>
            <a:pPr algn="ctr">
              <a:lnSpc>
                <a:spcPts val="4200"/>
              </a:lnSpc>
            </a:pPr>
            <a:r>
              <a:rPr lang="en-US" sz="3500" b="1" spc="105">
                <a:solidFill>
                  <a:srgbClr val="1836B2"/>
                </a:solidFill>
                <a:latin typeface="Fira Sans Ultra-Bold"/>
                <a:ea typeface="Fira Sans Ultra-Bold"/>
                <a:cs typeface="Fira Sans Ultra-Bold"/>
                <a:sym typeface="Fira Sans Ultra-Bold"/>
              </a:rPr>
              <a:t>UEFI</a:t>
            </a:r>
          </a:p>
        </p:txBody>
      </p:sp>
      <p:sp>
        <p:nvSpPr>
          <p:cNvPr id="4" name="TextBox 4"/>
          <p:cNvSpPr txBox="1"/>
          <p:nvPr/>
        </p:nvSpPr>
        <p:spPr>
          <a:xfrm>
            <a:off x="1048785" y="1066800"/>
            <a:ext cx="16210515" cy="720725"/>
          </a:xfrm>
          <a:prstGeom prst="rect">
            <a:avLst/>
          </a:prstGeom>
        </p:spPr>
        <p:txBody>
          <a:bodyPr lIns="0" tIns="0" rIns="0" bIns="0" rtlCol="0" anchor="t">
            <a:spAutoFit/>
          </a:bodyPr>
          <a:lstStyle/>
          <a:p>
            <a:pPr algn="ctr">
              <a:lnSpc>
                <a:spcPts val="5500"/>
              </a:lnSpc>
            </a:pPr>
            <a:r>
              <a:rPr lang="en-US" sz="5000" b="1">
                <a:solidFill>
                  <a:srgbClr val="1836B2"/>
                </a:solidFill>
                <a:latin typeface="Fira Sans Semi-Bold"/>
                <a:ea typeface="Fira Sans Semi-Bold"/>
                <a:cs typeface="Fira Sans Semi-Bold"/>
                <a:sym typeface="Fira Sans Semi-Bold"/>
              </a:rPr>
              <a:t>Zanim załaduje się system operacyjny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37754" y="-89449"/>
            <a:ext cx="11774707" cy="10465897"/>
            <a:chOff x="0" y="0"/>
            <a:chExt cx="4282440" cy="3806428"/>
          </a:xfrm>
        </p:grpSpPr>
        <p:sp>
          <p:nvSpPr>
            <p:cNvPr id="3" name="Freeform 3"/>
            <p:cNvSpPr/>
            <p:nvPr/>
          </p:nvSpPr>
          <p:spPr>
            <a:xfrm>
              <a:off x="0" y="0"/>
              <a:ext cx="4282440" cy="3806428"/>
            </a:xfrm>
            <a:custGeom>
              <a:avLst/>
              <a:gdLst/>
              <a:ahLst/>
              <a:cxnLst/>
              <a:rect l="l" t="t" r="r" b="b"/>
              <a:pathLst>
                <a:path w="4282440" h="3806428">
                  <a:moveTo>
                    <a:pt x="3211830" y="0"/>
                  </a:moveTo>
                  <a:lnTo>
                    <a:pt x="1070610" y="0"/>
                  </a:lnTo>
                  <a:lnTo>
                    <a:pt x="0" y="1903214"/>
                  </a:lnTo>
                  <a:lnTo>
                    <a:pt x="1070610" y="3806428"/>
                  </a:lnTo>
                  <a:lnTo>
                    <a:pt x="3211830" y="3806428"/>
                  </a:lnTo>
                  <a:lnTo>
                    <a:pt x="4282440" y="1903214"/>
                  </a:lnTo>
                  <a:close/>
                </a:path>
              </a:pathLst>
            </a:custGeom>
            <a:blipFill>
              <a:blip r:embed="rId2"/>
              <a:stretch>
                <a:fillRect l="-16580" r="-16580"/>
              </a:stretch>
            </a:blipFill>
          </p:spPr>
          <p:txBody>
            <a:bodyPr/>
            <a:lstStyle/>
            <a:p>
              <a:endParaRPr lang="pl-PL"/>
            </a:p>
          </p:txBody>
        </p:sp>
      </p:grpSp>
      <p:grpSp>
        <p:nvGrpSpPr>
          <p:cNvPr id="4" name="Group 4"/>
          <p:cNvGrpSpPr/>
          <p:nvPr/>
        </p:nvGrpSpPr>
        <p:grpSpPr>
          <a:xfrm>
            <a:off x="3524297" y="9515874"/>
            <a:ext cx="15252699" cy="1542251"/>
            <a:chOff x="0" y="0"/>
            <a:chExt cx="53129492" cy="5372100"/>
          </a:xfrm>
        </p:grpSpPr>
        <p:sp>
          <p:nvSpPr>
            <p:cNvPr id="5" name="Freeform 5"/>
            <p:cNvSpPr/>
            <p:nvPr/>
          </p:nvSpPr>
          <p:spPr>
            <a:xfrm>
              <a:off x="0" y="0"/>
              <a:ext cx="53129495" cy="5372100"/>
            </a:xfrm>
            <a:custGeom>
              <a:avLst/>
              <a:gdLst/>
              <a:ahLst/>
              <a:cxnLst/>
              <a:rect l="l" t="t" r="r" b="b"/>
              <a:pathLst>
                <a:path w="53129495" h="5372100">
                  <a:moveTo>
                    <a:pt x="51578821" y="0"/>
                  </a:moveTo>
                  <a:lnTo>
                    <a:pt x="1550670" y="0"/>
                  </a:lnTo>
                  <a:lnTo>
                    <a:pt x="0" y="2686050"/>
                  </a:lnTo>
                  <a:lnTo>
                    <a:pt x="1550670" y="5372100"/>
                  </a:lnTo>
                  <a:lnTo>
                    <a:pt x="51578821" y="5372100"/>
                  </a:lnTo>
                  <a:lnTo>
                    <a:pt x="53129495" y="2686050"/>
                  </a:lnTo>
                  <a:lnTo>
                    <a:pt x="51578821" y="0"/>
                  </a:lnTo>
                  <a:close/>
                </a:path>
              </a:pathLst>
            </a:custGeom>
            <a:solidFill>
              <a:srgbClr val="FFFFFF"/>
            </a:solidFill>
          </p:spPr>
          <p:txBody>
            <a:bodyPr/>
            <a:lstStyle/>
            <a:p>
              <a:endParaRPr lang="pl-PL"/>
            </a:p>
          </p:txBody>
        </p:sp>
      </p:grpSp>
      <p:sp>
        <p:nvSpPr>
          <p:cNvPr id="6" name="TextBox 6"/>
          <p:cNvSpPr txBox="1"/>
          <p:nvPr/>
        </p:nvSpPr>
        <p:spPr>
          <a:xfrm>
            <a:off x="7837021" y="739457"/>
            <a:ext cx="9422347" cy="1233170"/>
          </a:xfrm>
          <a:prstGeom prst="rect">
            <a:avLst/>
          </a:prstGeom>
        </p:spPr>
        <p:txBody>
          <a:bodyPr lIns="0" tIns="0" rIns="0" bIns="0" rtlCol="0" anchor="t">
            <a:spAutoFit/>
          </a:bodyPr>
          <a:lstStyle/>
          <a:p>
            <a:pPr algn="l">
              <a:lnSpc>
                <a:spcPts val="9460"/>
              </a:lnSpc>
            </a:pPr>
            <a:r>
              <a:rPr lang="en-US" sz="8600" b="1">
                <a:solidFill>
                  <a:srgbClr val="1836B2"/>
                </a:solidFill>
                <a:latin typeface="Fira Sans Semi-Bold"/>
                <a:ea typeface="Fira Sans Semi-Bold"/>
                <a:cs typeface="Fira Sans Semi-Bold"/>
                <a:sym typeface="Fira Sans Semi-Bold"/>
              </a:rPr>
              <a:t>System operacyjny</a:t>
            </a:r>
          </a:p>
        </p:txBody>
      </p:sp>
      <p:sp>
        <p:nvSpPr>
          <p:cNvPr id="7" name="AutoShape 7"/>
          <p:cNvSpPr/>
          <p:nvPr/>
        </p:nvSpPr>
        <p:spPr>
          <a:xfrm flipV="1">
            <a:off x="8016641" y="1972627"/>
            <a:ext cx="9242726" cy="0"/>
          </a:xfrm>
          <a:prstGeom prst="line">
            <a:avLst/>
          </a:prstGeom>
          <a:ln w="66675" cap="flat">
            <a:solidFill>
              <a:srgbClr val="86C7ED"/>
            </a:solidFill>
            <a:prstDash val="solid"/>
            <a:headEnd type="none" w="sm" len="sm"/>
            <a:tailEnd type="none" w="sm" len="sm"/>
          </a:ln>
        </p:spPr>
        <p:txBody>
          <a:bodyPr/>
          <a:lstStyle/>
          <a:p>
            <a:endParaRPr lang="pl-PL"/>
          </a:p>
        </p:txBody>
      </p:sp>
      <p:grpSp>
        <p:nvGrpSpPr>
          <p:cNvPr id="8" name="Group 8"/>
          <p:cNvGrpSpPr/>
          <p:nvPr/>
        </p:nvGrpSpPr>
        <p:grpSpPr>
          <a:xfrm>
            <a:off x="7681807" y="5708959"/>
            <a:ext cx="10408426" cy="3806915"/>
            <a:chOff x="0" y="0"/>
            <a:chExt cx="13877901" cy="5075887"/>
          </a:xfrm>
        </p:grpSpPr>
        <p:sp>
          <p:nvSpPr>
            <p:cNvPr id="9" name="Freeform 9"/>
            <p:cNvSpPr/>
            <p:nvPr/>
          </p:nvSpPr>
          <p:spPr>
            <a:xfrm>
              <a:off x="0" y="1504009"/>
              <a:ext cx="2411221" cy="2424445"/>
            </a:xfrm>
            <a:custGeom>
              <a:avLst/>
              <a:gdLst/>
              <a:ahLst/>
              <a:cxnLst/>
              <a:rect l="l" t="t" r="r" b="b"/>
              <a:pathLst>
                <a:path w="2411221" h="2424445">
                  <a:moveTo>
                    <a:pt x="0" y="0"/>
                  </a:moveTo>
                  <a:lnTo>
                    <a:pt x="2411221" y="0"/>
                  </a:lnTo>
                  <a:lnTo>
                    <a:pt x="2411221" y="2424446"/>
                  </a:lnTo>
                  <a:lnTo>
                    <a:pt x="0" y="24244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l-PL"/>
            </a:p>
          </p:txBody>
        </p:sp>
        <p:sp>
          <p:nvSpPr>
            <p:cNvPr id="10" name="Freeform 10"/>
            <p:cNvSpPr/>
            <p:nvPr/>
          </p:nvSpPr>
          <p:spPr>
            <a:xfrm>
              <a:off x="3371574" y="1265105"/>
              <a:ext cx="2663350" cy="2663350"/>
            </a:xfrm>
            <a:custGeom>
              <a:avLst/>
              <a:gdLst/>
              <a:ahLst/>
              <a:cxnLst/>
              <a:rect l="l" t="t" r="r" b="b"/>
              <a:pathLst>
                <a:path w="2663350" h="2663350">
                  <a:moveTo>
                    <a:pt x="0" y="0"/>
                  </a:moveTo>
                  <a:lnTo>
                    <a:pt x="2663350" y="0"/>
                  </a:lnTo>
                  <a:lnTo>
                    <a:pt x="2663350" y="2663350"/>
                  </a:lnTo>
                  <a:lnTo>
                    <a:pt x="0" y="2663350"/>
                  </a:lnTo>
                  <a:lnTo>
                    <a:pt x="0" y="0"/>
                  </a:lnTo>
                  <a:close/>
                </a:path>
              </a:pathLst>
            </a:custGeom>
            <a:blipFill>
              <a:blip r:embed="rId5"/>
              <a:stretch>
                <a:fillRect/>
              </a:stretch>
            </a:blipFill>
          </p:spPr>
          <p:txBody>
            <a:bodyPr/>
            <a:lstStyle/>
            <a:p>
              <a:endParaRPr lang="pl-PL"/>
            </a:p>
          </p:txBody>
        </p:sp>
        <p:sp>
          <p:nvSpPr>
            <p:cNvPr id="11" name="Freeform 11"/>
            <p:cNvSpPr/>
            <p:nvPr/>
          </p:nvSpPr>
          <p:spPr>
            <a:xfrm>
              <a:off x="8802014" y="0"/>
              <a:ext cx="5075887" cy="5075887"/>
            </a:xfrm>
            <a:custGeom>
              <a:avLst/>
              <a:gdLst/>
              <a:ahLst/>
              <a:cxnLst/>
              <a:rect l="l" t="t" r="r" b="b"/>
              <a:pathLst>
                <a:path w="5075887" h="5075887">
                  <a:moveTo>
                    <a:pt x="0" y="0"/>
                  </a:moveTo>
                  <a:lnTo>
                    <a:pt x="5075887" y="0"/>
                  </a:lnTo>
                  <a:lnTo>
                    <a:pt x="5075887" y="5075887"/>
                  </a:lnTo>
                  <a:lnTo>
                    <a:pt x="0" y="5075887"/>
                  </a:lnTo>
                  <a:lnTo>
                    <a:pt x="0" y="0"/>
                  </a:lnTo>
                  <a:close/>
                </a:path>
              </a:pathLst>
            </a:custGeom>
            <a:blipFill>
              <a:blip r:embed="rId6"/>
              <a:stretch>
                <a:fillRect/>
              </a:stretch>
            </a:blipFill>
          </p:spPr>
          <p:txBody>
            <a:bodyPr/>
            <a:lstStyle/>
            <a:p>
              <a:endParaRPr lang="pl-PL"/>
            </a:p>
          </p:txBody>
        </p:sp>
        <p:sp>
          <p:nvSpPr>
            <p:cNvPr id="12" name="Freeform 12"/>
            <p:cNvSpPr/>
            <p:nvPr/>
          </p:nvSpPr>
          <p:spPr>
            <a:xfrm>
              <a:off x="6929976" y="1504009"/>
              <a:ext cx="2411355" cy="2411355"/>
            </a:xfrm>
            <a:custGeom>
              <a:avLst/>
              <a:gdLst/>
              <a:ahLst/>
              <a:cxnLst/>
              <a:rect l="l" t="t" r="r" b="b"/>
              <a:pathLst>
                <a:path w="2411355" h="2411355">
                  <a:moveTo>
                    <a:pt x="0" y="0"/>
                  </a:moveTo>
                  <a:lnTo>
                    <a:pt x="2411355" y="0"/>
                  </a:lnTo>
                  <a:lnTo>
                    <a:pt x="2411355" y="2411355"/>
                  </a:lnTo>
                  <a:lnTo>
                    <a:pt x="0" y="2411355"/>
                  </a:lnTo>
                  <a:lnTo>
                    <a:pt x="0" y="0"/>
                  </a:lnTo>
                  <a:close/>
                </a:path>
              </a:pathLst>
            </a:custGeom>
            <a:blipFill>
              <a:blip r:embed="rId7"/>
              <a:stretch>
                <a:fillRect/>
              </a:stretch>
            </a:blipFill>
          </p:spPr>
          <p:txBody>
            <a:bodyPr/>
            <a:lstStyle/>
            <a:p>
              <a:endParaRPr lang="pl-PL"/>
            </a:p>
          </p:txBody>
        </p:sp>
      </p:grpSp>
      <p:sp>
        <p:nvSpPr>
          <p:cNvPr id="13" name="TextBox 13"/>
          <p:cNvSpPr txBox="1"/>
          <p:nvPr/>
        </p:nvSpPr>
        <p:spPr>
          <a:xfrm>
            <a:off x="8016641" y="2333981"/>
            <a:ext cx="9242659" cy="3876675"/>
          </a:xfrm>
          <a:prstGeom prst="rect">
            <a:avLst/>
          </a:prstGeom>
        </p:spPr>
        <p:txBody>
          <a:bodyPr lIns="0" tIns="0" rIns="0" bIns="0" rtlCol="0" anchor="t">
            <a:spAutoFit/>
          </a:bodyPr>
          <a:lstStyle/>
          <a:p>
            <a:pPr algn="just">
              <a:lnSpc>
                <a:spcPts val="4950"/>
              </a:lnSpc>
              <a:spcBef>
                <a:spcPct val="0"/>
              </a:spcBef>
            </a:pPr>
            <a:r>
              <a:rPr lang="en-US" sz="4500" b="1">
                <a:solidFill>
                  <a:srgbClr val="232328"/>
                </a:solidFill>
                <a:latin typeface="Arial Bold"/>
                <a:ea typeface="Arial Bold"/>
                <a:cs typeface="Arial Bold"/>
                <a:sym typeface="Arial Bold"/>
              </a:rPr>
              <a:t>System operacyjny</a:t>
            </a:r>
            <a:r>
              <a:rPr lang="en-US" sz="4500">
                <a:solidFill>
                  <a:srgbClr val="232328"/>
                </a:solidFill>
                <a:latin typeface="Arial"/>
                <a:ea typeface="Arial"/>
                <a:cs typeface="Arial"/>
                <a:sym typeface="Arial"/>
              </a:rPr>
              <a:t> - podstawowe oprogramowanie komputera (lub telefonu, konsoli, tabletu itd.), które zarządza całym sprzętem i umożliwia uruchamianie innych programów.</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694689" y="1028700"/>
            <a:ext cx="0" cy="8229600"/>
          </a:xfrm>
          <a:prstGeom prst="line">
            <a:avLst/>
          </a:prstGeom>
          <a:ln w="66675" cap="flat">
            <a:solidFill>
              <a:srgbClr val="86C7ED"/>
            </a:solidFill>
            <a:prstDash val="solid"/>
            <a:headEnd type="none" w="sm" len="sm"/>
            <a:tailEnd type="none" w="sm" len="sm"/>
          </a:ln>
        </p:spPr>
        <p:txBody>
          <a:bodyPr/>
          <a:lstStyle/>
          <a:p>
            <a:endParaRPr lang="pl-PL"/>
          </a:p>
        </p:txBody>
      </p:sp>
      <p:sp>
        <p:nvSpPr>
          <p:cNvPr id="3" name="TextBox 3"/>
          <p:cNvSpPr txBox="1"/>
          <p:nvPr/>
        </p:nvSpPr>
        <p:spPr>
          <a:xfrm>
            <a:off x="1028700" y="1104900"/>
            <a:ext cx="7471848" cy="3633470"/>
          </a:xfrm>
          <a:prstGeom prst="rect">
            <a:avLst/>
          </a:prstGeom>
        </p:spPr>
        <p:txBody>
          <a:bodyPr lIns="0" tIns="0" rIns="0" bIns="0" rtlCol="0" anchor="t">
            <a:spAutoFit/>
          </a:bodyPr>
          <a:lstStyle/>
          <a:p>
            <a:pPr algn="l">
              <a:lnSpc>
                <a:spcPts val="9460"/>
              </a:lnSpc>
            </a:pPr>
            <a:r>
              <a:rPr lang="en-US" sz="8600" b="1">
                <a:solidFill>
                  <a:srgbClr val="1836B2"/>
                </a:solidFill>
                <a:latin typeface="Fira Sans Semi-Bold"/>
                <a:ea typeface="Fira Sans Semi-Bold"/>
                <a:cs typeface="Fira Sans Semi-Bold"/>
                <a:sym typeface="Fira Sans Semi-Bold"/>
              </a:rPr>
              <a:t>Zadania systemu operacyjnego</a:t>
            </a:r>
          </a:p>
        </p:txBody>
      </p:sp>
      <p:grpSp>
        <p:nvGrpSpPr>
          <p:cNvPr id="4" name="Group 4"/>
          <p:cNvGrpSpPr/>
          <p:nvPr/>
        </p:nvGrpSpPr>
        <p:grpSpPr>
          <a:xfrm>
            <a:off x="9363925" y="255321"/>
            <a:ext cx="8733272" cy="2945491"/>
            <a:chOff x="0" y="0"/>
            <a:chExt cx="11644363" cy="3927321"/>
          </a:xfrm>
        </p:grpSpPr>
        <p:sp>
          <p:nvSpPr>
            <p:cNvPr id="5" name="Freeform 5"/>
            <p:cNvSpPr/>
            <p:nvPr/>
          </p:nvSpPr>
          <p:spPr>
            <a:xfrm>
              <a:off x="0" y="0"/>
              <a:ext cx="1746575" cy="2102389"/>
            </a:xfrm>
            <a:custGeom>
              <a:avLst/>
              <a:gdLst/>
              <a:ahLst/>
              <a:cxnLst/>
              <a:rect l="l" t="t" r="r" b="b"/>
              <a:pathLst>
                <a:path w="1746575" h="2102389">
                  <a:moveTo>
                    <a:pt x="0" y="0"/>
                  </a:moveTo>
                  <a:lnTo>
                    <a:pt x="1746575" y="0"/>
                  </a:lnTo>
                  <a:lnTo>
                    <a:pt x="1746575" y="2102389"/>
                  </a:lnTo>
                  <a:lnTo>
                    <a:pt x="0" y="21023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l-PL"/>
            </a:p>
          </p:txBody>
        </p:sp>
        <p:sp>
          <p:nvSpPr>
            <p:cNvPr id="6" name="TextBox 6"/>
            <p:cNvSpPr txBox="1"/>
            <p:nvPr/>
          </p:nvSpPr>
          <p:spPr>
            <a:xfrm>
              <a:off x="2338841" y="1721119"/>
              <a:ext cx="8946489" cy="2206202"/>
            </a:xfrm>
            <a:prstGeom prst="rect">
              <a:avLst/>
            </a:prstGeom>
          </p:spPr>
          <p:txBody>
            <a:bodyPr lIns="0" tIns="0" rIns="0" bIns="0" rtlCol="0" anchor="t">
              <a:spAutoFit/>
            </a:bodyPr>
            <a:lstStyle/>
            <a:p>
              <a:pPr marL="690877" lvl="1" indent="-345439" algn="l">
                <a:lnSpc>
                  <a:spcPts val="4479"/>
                </a:lnSpc>
                <a:buFont typeface="Arial"/>
                <a:buChar char="•"/>
              </a:pPr>
              <a:r>
                <a:rPr lang="en-US" sz="3199" spc="15">
                  <a:solidFill>
                    <a:srgbClr val="000000"/>
                  </a:solidFill>
                  <a:latin typeface="Fira Sans Light"/>
                  <a:ea typeface="Fira Sans Light"/>
                  <a:cs typeface="Fira Sans Light"/>
                  <a:sym typeface="Fira Sans Light"/>
                </a:rPr>
                <a:t>Tworzenie, przechowywanie, kopiowanie, przenoszenie, kasowanie plików.</a:t>
              </a:r>
            </a:p>
          </p:txBody>
        </p:sp>
        <p:sp>
          <p:nvSpPr>
            <p:cNvPr id="7" name="TextBox 7"/>
            <p:cNvSpPr txBox="1"/>
            <p:nvPr/>
          </p:nvSpPr>
          <p:spPr>
            <a:xfrm>
              <a:off x="2338841" y="686069"/>
              <a:ext cx="9305522" cy="720725"/>
            </a:xfrm>
            <a:prstGeom prst="rect">
              <a:avLst/>
            </a:prstGeom>
          </p:spPr>
          <p:txBody>
            <a:bodyPr lIns="0" tIns="0" rIns="0" bIns="0" rtlCol="0" anchor="t">
              <a:spAutoFit/>
            </a:bodyPr>
            <a:lstStyle/>
            <a:p>
              <a:pPr algn="l">
                <a:lnSpc>
                  <a:spcPts val="4200"/>
                </a:lnSpc>
              </a:pPr>
              <a:r>
                <a:rPr lang="en-US" sz="3500" b="1" spc="105">
                  <a:solidFill>
                    <a:srgbClr val="1836B2"/>
                  </a:solidFill>
                  <a:latin typeface="Fira Sans Ultra-Bold"/>
                  <a:ea typeface="Fira Sans Ultra-Bold"/>
                  <a:cs typeface="Fira Sans Ultra-Bold"/>
                  <a:sym typeface="Fira Sans Ultra-Bold"/>
                </a:rPr>
                <a:t>Zarządzanie danymi</a:t>
              </a:r>
            </a:p>
          </p:txBody>
        </p:sp>
      </p:grpSp>
      <p:grpSp>
        <p:nvGrpSpPr>
          <p:cNvPr id="8" name="Group 8"/>
          <p:cNvGrpSpPr/>
          <p:nvPr/>
        </p:nvGrpSpPr>
        <p:grpSpPr>
          <a:xfrm>
            <a:off x="9243118" y="2728235"/>
            <a:ext cx="8974885" cy="3458296"/>
            <a:chOff x="0" y="0"/>
            <a:chExt cx="11966514" cy="4611062"/>
          </a:xfrm>
        </p:grpSpPr>
        <p:sp>
          <p:nvSpPr>
            <p:cNvPr id="9" name="Freeform 9"/>
            <p:cNvSpPr/>
            <p:nvPr/>
          </p:nvSpPr>
          <p:spPr>
            <a:xfrm>
              <a:off x="0" y="0"/>
              <a:ext cx="2068725" cy="2038396"/>
            </a:xfrm>
            <a:custGeom>
              <a:avLst/>
              <a:gdLst/>
              <a:ahLst/>
              <a:cxnLst/>
              <a:rect l="l" t="t" r="r" b="b"/>
              <a:pathLst>
                <a:path w="2068725" h="2038396">
                  <a:moveTo>
                    <a:pt x="0" y="0"/>
                  </a:moveTo>
                  <a:lnTo>
                    <a:pt x="2068725" y="0"/>
                  </a:lnTo>
                  <a:lnTo>
                    <a:pt x="2068725" y="2038396"/>
                  </a:lnTo>
                  <a:lnTo>
                    <a:pt x="0" y="203839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pl-PL"/>
            </a:p>
          </p:txBody>
        </p:sp>
        <p:sp>
          <p:nvSpPr>
            <p:cNvPr id="10" name="TextBox 10"/>
            <p:cNvSpPr txBox="1"/>
            <p:nvPr/>
          </p:nvSpPr>
          <p:spPr>
            <a:xfrm>
              <a:off x="2660992" y="1655560"/>
              <a:ext cx="8467322" cy="2955502"/>
            </a:xfrm>
            <a:prstGeom prst="rect">
              <a:avLst/>
            </a:prstGeom>
          </p:spPr>
          <p:txBody>
            <a:bodyPr lIns="0" tIns="0" rIns="0" bIns="0" rtlCol="0" anchor="t">
              <a:spAutoFit/>
            </a:bodyPr>
            <a:lstStyle/>
            <a:p>
              <a:pPr marL="690877" lvl="1" indent="-345439" algn="l">
                <a:lnSpc>
                  <a:spcPts val="4479"/>
                </a:lnSpc>
                <a:buFont typeface="Arial"/>
                <a:buChar char="•"/>
              </a:pPr>
              <a:r>
                <a:rPr lang="en-US" sz="3199" spc="15">
                  <a:solidFill>
                    <a:srgbClr val="000000"/>
                  </a:solidFill>
                  <a:latin typeface="Fira Sans Light"/>
                  <a:ea typeface="Fira Sans Light"/>
                  <a:cs typeface="Fira Sans Light"/>
                  <a:sym typeface="Fira Sans Light"/>
                </a:rPr>
                <a:t>planowanie oraz przydział czasu procesora</a:t>
              </a:r>
            </a:p>
            <a:p>
              <a:pPr marL="690877" lvl="1" indent="-345439" algn="l">
                <a:lnSpc>
                  <a:spcPts val="4479"/>
                </a:lnSpc>
                <a:buFont typeface="Arial"/>
                <a:buChar char="•"/>
              </a:pPr>
              <a:r>
                <a:rPr lang="en-US" sz="3199" spc="15">
                  <a:solidFill>
                    <a:srgbClr val="000000"/>
                  </a:solidFill>
                  <a:latin typeface="Fira Sans Light"/>
                  <a:ea typeface="Fira Sans Light"/>
                  <a:cs typeface="Fira Sans Light"/>
                  <a:sym typeface="Fira Sans Light"/>
                </a:rPr>
                <a:t>kontrola i przydział pamięci operacyjnej</a:t>
              </a:r>
            </a:p>
          </p:txBody>
        </p:sp>
        <p:sp>
          <p:nvSpPr>
            <p:cNvPr id="11" name="TextBox 11"/>
            <p:cNvSpPr txBox="1"/>
            <p:nvPr/>
          </p:nvSpPr>
          <p:spPr>
            <a:xfrm>
              <a:off x="2660992" y="620510"/>
              <a:ext cx="9305522" cy="720725"/>
            </a:xfrm>
            <a:prstGeom prst="rect">
              <a:avLst/>
            </a:prstGeom>
          </p:spPr>
          <p:txBody>
            <a:bodyPr lIns="0" tIns="0" rIns="0" bIns="0" rtlCol="0" anchor="t">
              <a:spAutoFit/>
            </a:bodyPr>
            <a:lstStyle/>
            <a:p>
              <a:pPr algn="l">
                <a:lnSpc>
                  <a:spcPts val="4200"/>
                </a:lnSpc>
              </a:pPr>
              <a:r>
                <a:rPr lang="en-US" sz="3500" b="1" spc="105">
                  <a:solidFill>
                    <a:srgbClr val="1836B2"/>
                  </a:solidFill>
                  <a:latin typeface="Fira Sans Ultra-Bold"/>
                  <a:ea typeface="Fira Sans Ultra-Bold"/>
                  <a:cs typeface="Fira Sans Ultra-Bold"/>
                  <a:sym typeface="Fira Sans Ultra-Bold"/>
                </a:rPr>
                <a:t>Zarządzanie procesami</a:t>
              </a:r>
            </a:p>
          </p:txBody>
        </p:sp>
      </p:grpSp>
      <p:grpSp>
        <p:nvGrpSpPr>
          <p:cNvPr id="12" name="Group 12"/>
          <p:cNvGrpSpPr/>
          <p:nvPr/>
        </p:nvGrpSpPr>
        <p:grpSpPr>
          <a:xfrm>
            <a:off x="261429" y="5143500"/>
            <a:ext cx="8433260" cy="2971904"/>
            <a:chOff x="0" y="0"/>
            <a:chExt cx="11244347" cy="3962538"/>
          </a:xfrm>
        </p:grpSpPr>
        <p:sp>
          <p:nvSpPr>
            <p:cNvPr id="13" name="Freeform 13"/>
            <p:cNvSpPr/>
            <p:nvPr/>
          </p:nvSpPr>
          <p:spPr>
            <a:xfrm>
              <a:off x="0" y="1241337"/>
              <a:ext cx="1651438" cy="1651438"/>
            </a:xfrm>
            <a:custGeom>
              <a:avLst/>
              <a:gdLst/>
              <a:ahLst/>
              <a:cxnLst/>
              <a:rect l="l" t="t" r="r" b="b"/>
              <a:pathLst>
                <a:path w="1651438" h="1651438">
                  <a:moveTo>
                    <a:pt x="0" y="0"/>
                  </a:moveTo>
                  <a:lnTo>
                    <a:pt x="1651438" y="0"/>
                  </a:lnTo>
                  <a:lnTo>
                    <a:pt x="1651438" y="1651438"/>
                  </a:lnTo>
                  <a:lnTo>
                    <a:pt x="0" y="16514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l-PL"/>
            </a:p>
          </p:txBody>
        </p:sp>
        <p:sp>
          <p:nvSpPr>
            <p:cNvPr id="14" name="TextBox 14"/>
            <p:cNvSpPr txBox="1"/>
            <p:nvPr/>
          </p:nvSpPr>
          <p:spPr>
            <a:xfrm>
              <a:off x="1938825" y="-9525"/>
              <a:ext cx="9305522" cy="1431925"/>
            </a:xfrm>
            <a:prstGeom prst="rect">
              <a:avLst/>
            </a:prstGeom>
          </p:spPr>
          <p:txBody>
            <a:bodyPr lIns="0" tIns="0" rIns="0" bIns="0" rtlCol="0" anchor="t">
              <a:spAutoFit/>
            </a:bodyPr>
            <a:lstStyle/>
            <a:p>
              <a:pPr algn="l">
                <a:lnSpc>
                  <a:spcPts val="4200"/>
                </a:lnSpc>
              </a:pPr>
              <a:r>
                <a:rPr lang="en-US" sz="3500" b="1" spc="105">
                  <a:solidFill>
                    <a:srgbClr val="1836B2"/>
                  </a:solidFill>
                  <a:latin typeface="Fira Sans Ultra-Bold"/>
                  <a:ea typeface="Fira Sans Ultra-Bold"/>
                  <a:cs typeface="Fira Sans Ultra-Bold"/>
                  <a:sym typeface="Fira Sans Ultra-Bold"/>
                </a:rPr>
                <a:t>Komunikacja</a:t>
              </a:r>
            </a:p>
            <a:p>
              <a:pPr algn="l">
                <a:lnSpc>
                  <a:spcPts val="4200"/>
                </a:lnSpc>
              </a:pPr>
              <a:r>
                <a:rPr lang="en-US" sz="3500" b="1" spc="105">
                  <a:solidFill>
                    <a:srgbClr val="1836B2"/>
                  </a:solidFill>
                  <a:latin typeface="Fira Sans Ultra-Bold"/>
                  <a:ea typeface="Fira Sans Ultra-Bold"/>
                  <a:cs typeface="Fira Sans Ultra-Bold"/>
                  <a:sym typeface="Fira Sans Ultra-Bold"/>
                </a:rPr>
                <a:t>z użytkownikiem</a:t>
              </a:r>
            </a:p>
          </p:txBody>
        </p:sp>
        <p:sp>
          <p:nvSpPr>
            <p:cNvPr id="15" name="TextBox 15"/>
            <p:cNvSpPr txBox="1"/>
            <p:nvPr/>
          </p:nvSpPr>
          <p:spPr>
            <a:xfrm>
              <a:off x="1938825" y="1756336"/>
              <a:ext cx="8946489" cy="2206202"/>
            </a:xfrm>
            <a:prstGeom prst="rect">
              <a:avLst/>
            </a:prstGeom>
          </p:spPr>
          <p:txBody>
            <a:bodyPr lIns="0" tIns="0" rIns="0" bIns="0" rtlCol="0" anchor="t">
              <a:spAutoFit/>
            </a:bodyPr>
            <a:lstStyle/>
            <a:p>
              <a:pPr marL="690877" lvl="1" indent="-345439" algn="l">
                <a:lnSpc>
                  <a:spcPts val="4479"/>
                </a:lnSpc>
                <a:buFont typeface="Arial"/>
                <a:buChar char="•"/>
              </a:pPr>
              <a:r>
                <a:rPr lang="en-US" sz="3199" spc="15">
                  <a:solidFill>
                    <a:srgbClr val="000000"/>
                  </a:solidFill>
                  <a:latin typeface="Fira Sans Light"/>
                  <a:ea typeface="Fira Sans Light"/>
                  <a:cs typeface="Fira Sans Light"/>
                  <a:sym typeface="Fira Sans Light"/>
                </a:rPr>
                <a:t>Wyświetlanie okien, ikon, menu;</a:t>
              </a:r>
            </a:p>
            <a:p>
              <a:pPr marL="690877" lvl="1" indent="-345439" algn="l">
                <a:lnSpc>
                  <a:spcPts val="4479"/>
                </a:lnSpc>
                <a:buFont typeface="Arial"/>
                <a:buChar char="•"/>
              </a:pPr>
              <a:r>
                <a:rPr lang="en-US" sz="3199" spc="15">
                  <a:solidFill>
                    <a:srgbClr val="000000"/>
                  </a:solidFill>
                  <a:latin typeface="Fira Sans Light"/>
                  <a:ea typeface="Fira Sans Light"/>
                  <a:cs typeface="Fira Sans Light"/>
                  <a:sym typeface="Fira Sans Light"/>
                </a:rPr>
                <a:t>Umożliwienie obsługi komputera.</a:t>
              </a:r>
            </a:p>
          </p:txBody>
        </p:sp>
      </p:grpSp>
      <p:grpSp>
        <p:nvGrpSpPr>
          <p:cNvPr id="16" name="Group 16"/>
          <p:cNvGrpSpPr/>
          <p:nvPr/>
        </p:nvGrpSpPr>
        <p:grpSpPr>
          <a:xfrm>
            <a:off x="9363925" y="6186531"/>
            <a:ext cx="9007220" cy="3842443"/>
            <a:chOff x="0" y="0"/>
            <a:chExt cx="12009627" cy="5123257"/>
          </a:xfrm>
        </p:grpSpPr>
        <p:sp>
          <p:nvSpPr>
            <p:cNvPr id="17" name="Freeform 17"/>
            <p:cNvSpPr/>
            <p:nvPr/>
          </p:nvSpPr>
          <p:spPr>
            <a:xfrm>
              <a:off x="0" y="0"/>
              <a:ext cx="2281953" cy="1713539"/>
            </a:xfrm>
            <a:custGeom>
              <a:avLst/>
              <a:gdLst/>
              <a:ahLst/>
              <a:cxnLst/>
              <a:rect l="l" t="t" r="r" b="b"/>
              <a:pathLst>
                <a:path w="2281953" h="1713539">
                  <a:moveTo>
                    <a:pt x="0" y="0"/>
                  </a:moveTo>
                  <a:lnTo>
                    <a:pt x="2281953" y="0"/>
                  </a:lnTo>
                  <a:lnTo>
                    <a:pt x="2281953" y="1713539"/>
                  </a:lnTo>
                  <a:lnTo>
                    <a:pt x="0" y="17135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l-PL"/>
            </a:p>
          </p:txBody>
        </p:sp>
        <p:sp>
          <p:nvSpPr>
            <p:cNvPr id="18" name="TextBox 18"/>
            <p:cNvSpPr txBox="1"/>
            <p:nvPr/>
          </p:nvSpPr>
          <p:spPr>
            <a:xfrm>
              <a:off x="2704105" y="1418455"/>
              <a:ext cx="8467322" cy="3704802"/>
            </a:xfrm>
            <a:prstGeom prst="rect">
              <a:avLst/>
            </a:prstGeom>
          </p:spPr>
          <p:txBody>
            <a:bodyPr lIns="0" tIns="0" rIns="0" bIns="0" rtlCol="0" anchor="t">
              <a:spAutoFit/>
            </a:bodyPr>
            <a:lstStyle/>
            <a:p>
              <a:pPr marL="690877" lvl="1" indent="-345439" algn="l">
                <a:lnSpc>
                  <a:spcPts val="4479"/>
                </a:lnSpc>
                <a:buFont typeface="Arial"/>
                <a:buChar char="•"/>
              </a:pPr>
              <a:r>
                <a:rPr lang="en-US" sz="3199" spc="15">
                  <a:solidFill>
                    <a:srgbClr val="000000"/>
                  </a:solidFill>
                  <a:latin typeface="Fira Sans Light"/>
                  <a:ea typeface="Fira Sans Light"/>
                  <a:cs typeface="Fira Sans Light"/>
                  <a:sym typeface="Fira Sans Light"/>
                </a:rPr>
                <a:t>Obsługa urządzeń wejścia/wyjścia (klawiatura, mysz, drukarka, mikrofon);</a:t>
              </a:r>
            </a:p>
            <a:p>
              <a:pPr marL="690877" lvl="1" indent="-345439" algn="l">
                <a:lnSpc>
                  <a:spcPts val="4479"/>
                </a:lnSpc>
                <a:buFont typeface="Arial"/>
                <a:buChar char="•"/>
              </a:pPr>
              <a:r>
                <a:rPr lang="en-US" sz="3199" spc="15">
                  <a:solidFill>
                    <a:srgbClr val="000000"/>
                  </a:solidFill>
                  <a:latin typeface="Fira Sans Light"/>
                  <a:ea typeface="Fira Sans Light"/>
                  <a:cs typeface="Fira Sans Light"/>
                  <a:sym typeface="Fira Sans Light"/>
                </a:rPr>
                <a:t>Optymalizacja pracy sprzętu.</a:t>
              </a:r>
            </a:p>
            <a:p>
              <a:pPr algn="l">
                <a:lnSpc>
                  <a:spcPts val="4479"/>
                </a:lnSpc>
              </a:pPr>
              <a:endParaRPr lang="en-US" sz="3199" spc="15">
                <a:solidFill>
                  <a:srgbClr val="000000"/>
                </a:solidFill>
                <a:latin typeface="Fira Sans Light"/>
                <a:ea typeface="Fira Sans Light"/>
                <a:cs typeface="Fira Sans Light"/>
                <a:sym typeface="Fira Sans Light"/>
              </a:endParaRPr>
            </a:p>
          </p:txBody>
        </p:sp>
        <p:sp>
          <p:nvSpPr>
            <p:cNvPr id="19" name="TextBox 19"/>
            <p:cNvSpPr txBox="1"/>
            <p:nvPr/>
          </p:nvSpPr>
          <p:spPr>
            <a:xfrm>
              <a:off x="2704105" y="383405"/>
              <a:ext cx="9305522" cy="720725"/>
            </a:xfrm>
            <a:prstGeom prst="rect">
              <a:avLst/>
            </a:prstGeom>
          </p:spPr>
          <p:txBody>
            <a:bodyPr lIns="0" tIns="0" rIns="0" bIns="0" rtlCol="0" anchor="t">
              <a:spAutoFit/>
            </a:bodyPr>
            <a:lstStyle/>
            <a:p>
              <a:pPr algn="l">
                <a:lnSpc>
                  <a:spcPts val="4200"/>
                </a:lnSpc>
              </a:pPr>
              <a:r>
                <a:rPr lang="en-US" sz="3500" b="1" spc="105">
                  <a:solidFill>
                    <a:srgbClr val="1836B2"/>
                  </a:solidFill>
                  <a:latin typeface="Fira Sans Ultra-Bold"/>
                  <a:ea typeface="Fira Sans Ultra-Bold"/>
                  <a:cs typeface="Fira Sans Ultra-Bold"/>
                  <a:sym typeface="Fira Sans Ultra-Bold"/>
                </a:rPr>
                <a:t>Zarządzanie sprzętem</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095B1-41AC-66A0-5870-F4E59C30B69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0CC2B42-6C60-E722-7994-EE6C5E73D191}"/>
              </a:ext>
            </a:extLst>
          </p:cNvPr>
          <p:cNvSpPr txBox="1"/>
          <p:nvPr/>
        </p:nvSpPr>
        <p:spPr>
          <a:xfrm>
            <a:off x="1028700" y="7069282"/>
            <a:ext cx="5187209" cy="2470805"/>
          </a:xfrm>
          <a:prstGeom prst="rect">
            <a:avLst/>
          </a:prstGeom>
        </p:spPr>
        <p:txBody>
          <a:bodyPr lIns="0" tIns="0" rIns="0" bIns="0" rtlCol="0" anchor="t">
            <a:spAutoFit/>
          </a:bodyPr>
          <a:lstStyle/>
          <a:p>
            <a:pPr lvl="0" algn="ctr">
              <a:lnSpc>
                <a:spcPts val="3920"/>
              </a:lnSpc>
              <a:spcBef>
                <a:spcPct val="0"/>
              </a:spcBef>
            </a:pPr>
            <a:r>
              <a:rPr lang="en-US" sz="2800" spc="14" dirty="0">
                <a:solidFill>
                  <a:srgbClr val="000000"/>
                </a:solidFill>
                <a:latin typeface="Fira Sans Light"/>
                <a:ea typeface="Fira Sans Light"/>
                <a:cs typeface="Fira Sans Light"/>
                <a:sym typeface="Fira Sans Light"/>
              </a:rPr>
              <a:t>jest to </a:t>
            </a:r>
            <a:r>
              <a:rPr lang="en-US" sz="2800" spc="14" dirty="0" err="1">
                <a:solidFill>
                  <a:srgbClr val="000000"/>
                </a:solidFill>
                <a:latin typeface="Fira Sans Light"/>
                <a:ea typeface="Fira Sans Light"/>
                <a:cs typeface="Fira Sans Light"/>
                <a:sym typeface="Fira Sans Light"/>
              </a:rPr>
              <a:t>warstwa</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odpowiedzialna</a:t>
            </a:r>
            <a:r>
              <a:rPr lang="en-US" sz="2800" spc="14" dirty="0">
                <a:solidFill>
                  <a:srgbClr val="000000"/>
                </a:solidFill>
                <a:latin typeface="Fira Sans Light"/>
                <a:ea typeface="Fira Sans Light"/>
                <a:cs typeface="Fira Sans Light"/>
                <a:sym typeface="Fira Sans Light"/>
              </a:rPr>
              <a:t> za </a:t>
            </a:r>
            <a:r>
              <a:rPr lang="en-US" sz="2800" spc="14" dirty="0" err="1">
                <a:solidFill>
                  <a:srgbClr val="000000"/>
                </a:solidFill>
                <a:latin typeface="Fira Sans Light"/>
                <a:ea typeface="Fira Sans Light"/>
                <a:cs typeface="Fira Sans Light"/>
                <a:sym typeface="Fira Sans Light"/>
              </a:rPr>
              <a:t>wykonywanie</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podstawowych</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zadań</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systemu</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operacyjnego</a:t>
            </a:r>
            <a:r>
              <a:rPr lang="pl-PL" sz="2800" spc="14" dirty="0">
                <a:solidFill>
                  <a:srgbClr val="000000"/>
                </a:solidFill>
                <a:latin typeface="Fira Sans Light"/>
                <a:ea typeface="Fira Sans Light"/>
                <a:cs typeface="Fira Sans Light"/>
                <a:sym typeface="Fira Sans Light"/>
              </a:rPr>
              <a:t>, tj. zarządza pamięcią, procesami, urządzeniami i plikami.</a:t>
            </a:r>
            <a:r>
              <a:rPr lang="en-US" sz="2800" spc="14" dirty="0">
                <a:solidFill>
                  <a:srgbClr val="000000"/>
                </a:solidFill>
                <a:latin typeface="Fira Sans Light"/>
                <a:ea typeface="Fira Sans Light"/>
                <a:cs typeface="Fira Sans Light"/>
                <a:sym typeface="Fira Sans Light"/>
              </a:rPr>
              <a:t>;</a:t>
            </a:r>
          </a:p>
        </p:txBody>
      </p:sp>
      <p:sp>
        <p:nvSpPr>
          <p:cNvPr id="3" name="TextBox 3">
            <a:extLst>
              <a:ext uri="{FF2B5EF4-FFF2-40B4-BE49-F238E27FC236}">
                <a16:creationId xmlns:a16="http://schemas.microsoft.com/office/drawing/2014/main" id="{9F3664A7-83F3-8F6F-37A4-916FFCFBDF7B}"/>
              </a:ext>
            </a:extLst>
          </p:cNvPr>
          <p:cNvSpPr txBox="1"/>
          <p:nvPr/>
        </p:nvSpPr>
        <p:spPr>
          <a:xfrm>
            <a:off x="1764665" y="6017874"/>
            <a:ext cx="3629457" cy="1077218"/>
          </a:xfrm>
          <a:prstGeom prst="rect">
            <a:avLst/>
          </a:prstGeom>
        </p:spPr>
        <p:txBody>
          <a:bodyPr lIns="0" tIns="0" rIns="0" bIns="0" rtlCol="0" anchor="t">
            <a:spAutoFit/>
          </a:bodyPr>
          <a:lstStyle/>
          <a:p>
            <a:pPr algn="ctr">
              <a:lnSpc>
                <a:spcPts val="4200"/>
              </a:lnSpc>
            </a:pPr>
            <a:r>
              <a:rPr lang="en-US" sz="3500" b="1" spc="105" dirty="0" err="1">
                <a:solidFill>
                  <a:srgbClr val="1836B2"/>
                </a:solidFill>
                <a:latin typeface="Fira Sans Ultra-Bold"/>
                <a:ea typeface="Fira Sans Ultra-Bold"/>
                <a:cs typeface="Fira Sans Ultra-Bold"/>
                <a:sym typeface="Fira Sans Ultra-Bold"/>
              </a:rPr>
              <a:t>Jądro</a:t>
            </a:r>
            <a:r>
              <a:rPr lang="pl-PL" sz="3500" b="1" spc="105" dirty="0">
                <a:solidFill>
                  <a:srgbClr val="1836B2"/>
                </a:solidFill>
                <a:latin typeface="Fira Sans Ultra-Bold"/>
                <a:ea typeface="Fira Sans Ultra-Bold"/>
                <a:cs typeface="Fira Sans Ultra-Bold"/>
                <a:sym typeface="Fira Sans Ultra-Bold"/>
              </a:rPr>
              <a:t> </a:t>
            </a:r>
          </a:p>
          <a:p>
            <a:pPr algn="ctr">
              <a:lnSpc>
                <a:spcPts val="4200"/>
              </a:lnSpc>
            </a:pPr>
            <a:r>
              <a:rPr lang="pl-PL" sz="3500" b="1" spc="105" dirty="0">
                <a:solidFill>
                  <a:srgbClr val="1836B2"/>
                </a:solidFill>
                <a:latin typeface="Fira Sans Ultra-Bold"/>
                <a:ea typeface="Fira Sans Ultra-Bold"/>
                <a:cs typeface="Fira Sans Ultra-Bold"/>
                <a:sym typeface="Fira Sans Ultra-Bold"/>
              </a:rPr>
              <a:t>(ang. </a:t>
            </a:r>
            <a:r>
              <a:rPr lang="pl-PL" sz="3500" b="1" spc="105" dirty="0" err="1">
                <a:solidFill>
                  <a:srgbClr val="1836B2"/>
                </a:solidFill>
                <a:latin typeface="Fira Sans Ultra-Bold"/>
                <a:ea typeface="Fira Sans Ultra-Bold"/>
                <a:cs typeface="Fira Sans Ultra-Bold"/>
                <a:sym typeface="Fira Sans Ultra-Bold"/>
              </a:rPr>
              <a:t>Kernel</a:t>
            </a:r>
            <a:r>
              <a:rPr lang="pl-PL" sz="3500" b="1" spc="105" dirty="0">
                <a:solidFill>
                  <a:srgbClr val="1836B2"/>
                </a:solidFill>
                <a:latin typeface="Fira Sans Ultra-Bold"/>
                <a:ea typeface="Fira Sans Ultra-Bold"/>
                <a:cs typeface="Fira Sans Ultra-Bold"/>
                <a:sym typeface="Fira Sans Ultra-Bold"/>
              </a:rPr>
              <a:t>)</a:t>
            </a:r>
            <a:endParaRPr lang="en-US" sz="3500" b="1" spc="105" dirty="0">
              <a:solidFill>
                <a:srgbClr val="1836B2"/>
              </a:solidFill>
              <a:latin typeface="Fira Sans Ultra-Bold"/>
              <a:ea typeface="Fira Sans Ultra-Bold"/>
              <a:cs typeface="Fira Sans Ultra-Bold"/>
              <a:sym typeface="Fira Sans Ultra-Bold"/>
            </a:endParaRPr>
          </a:p>
        </p:txBody>
      </p:sp>
      <p:sp>
        <p:nvSpPr>
          <p:cNvPr id="4" name="TextBox 4">
            <a:extLst>
              <a:ext uri="{FF2B5EF4-FFF2-40B4-BE49-F238E27FC236}">
                <a16:creationId xmlns:a16="http://schemas.microsoft.com/office/drawing/2014/main" id="{8C206C69-3E88-20F1-55A4-C5666C325345}"/>
              </a:ext>
            </a:extLst>
          </p:cNvPr>
          <p:cNvSpPr txBox="1"/>
          <p:nvPr/>
        </p:nvSpPr>
        <p:spPr>
          <a:xfrm>
            <a:off x="7329271" y="6983815"/>
            <a:ext cx="4688728" cy="1967230"/>
          </a:xfrm>
          <a:prstGeom prst="rect">
            <a:avLst/>
          </a:prstGeom>
        </p:spPr>
        <p:txBody>
          <a:bodyPr lIns="0" tIns="0" rIns="0" bIns="0" rtlCol="0" anchor="t">
            <a:spAutoFit/>
          </a:bodyPr>
          <a:lstStyle/>
          <a:p>
            <a:pPr marL="0" lvl="0" indent="0" algn="ctr">
              <a:lnSpc>
                <a:spcPts val="3920"/>
              </a:lnSpc>
              <a:spcBef>
                <a:spcPct val="0"/>
              </a:spcBef>
            </a:pPr>
            <a:r>
              <a:rPr lang="en-US" sz="2800" spc="14" dirty="0">
                <a:solidFill>
                  <a:srgbClr val="000000"/>
                </a:solidFill>
                <a:latin typeface="Fira Sans Light"/>
                <a:ea typeface="Fira Sans Light"/>
                <a:cs typeface="Fira Sans Light"/>
                <a:sym typeface="Fira Sans Light"/>
              </a:rPr>
              <a:t>jest to </a:t>
            </a:r>
            <a:r>
              <a:rPr lang="en-US" sz="2800" spc="14" dirty="0" err="1">
                <a:solidFill>
                  <a:srgbClr val="000000"/>
                </a:solidFill>
                <a:latin typeface="Fira Sans Light"/>
                <a:ea typeface="Fira Sans Light"/>
                <a:cs typeface="Fira Sans Light"/>
                <a:sym typeface="Fira Sans Light"/>
              </a:rPr>
              <a:t>specjalny</a:t>
            </a:r>
            <a:r>
              <a:rPr lang="en-US" sz="2800" spc="14" dirty="0">
                <a:solidFill>
                  <a:srgbClr val="000000"/>
                </a:solidFill>
                <a:latin typeface="Fira Sans Light"/>
                <a:ea typeface="Fira Sans Light"/>
                <a:cs typeface="Fira Sans Light"/>
                <a:sym typeface="Fira Sans Light"/>
              </a:rPr>
              <a:t> program </a:t>
            </a:r>
            <a:r>
              <a:rPr lang="en-US" sz="2800" spc="14" dirty="0" err="1">
                <a:solidFill>
                  <a:srgbClr val="000000"/>
                </a:solidFill>
                <a:latin typeface="Fira Sans Light"/>
                <a:ea typeface="Fira Sans Light"/>
                <a:cs typeface="Fira Sans Light"/>
                <a:sym typeface="Fira Sans Light"/>
              </a:rPr>
              <a:t>służący</a:t>
            </a:r>
            <a:r>
              <a:rPr lang="en-US" sz="2800" spc="14" dirty="0">
                <a:solidFill>
                  <a:srgbClr val="000000"/>
                </a:solidFill>
                <a:latin typeface="Fira Sans Light"/>
                <a:ea typeface="Fira Sans Light"/>
                <a:cs typeface="Fira Sans Light"/>
                <a:sym typeface="Fira Sans Light"/>
              </a:rPr>
              <a:t> do </a:t>
            </a:r>
            <a:r>
              <a:rPr lang="en-US" sz="2800" spc="14" dirty="0" err="1">
                <a:solidFill>
                  <a:srgbClr val="000000"/>
                </a:solidFill>
                <a:latin typeface="Fira Sans Light"/>
                <a:ea typeface="Fira Sans Light"/>
                <a:cs typeface="Fira Sans Light"/>
                <a:sym typeface="Fira Sans Light"/>
              </a:rPr>
              <a:t>komunikacji</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użytkownika</a:t>
            </a:r>
            <a:r>
              <a:rPr lang="en-US" sz="2800" spc="14" dirty="0">
                <a:solidFill>
                  <a:srgbClr val="000000"/>
                </a:solidFill>
                <a:latin typeface="Fira Sans Light"/>
                <a:ea typeface="Fira Sans Light"/>
                <a:cs typeface="Fira Sans Light"/>
                <a:sym typeface="Fira Sans Light"/>
              </a:rPr>
              <a:t> z </a:t>
            </a:r>
            <a:r>
              <a:rPr lang="en-US" sz="2800" spc="14" dirty="0" err="1">
                <a:solidFill>
                  <a:srgbClr val="000000"/>
                </a:solidFill>
                <a:latin typeface="Fira Sans Light"/>
                <a:ea typeface="Fira Sans Light"/>
                <a:cs typeface="Fira Sans Light"/>
                <a:sym typeface="Fira Sans Light"/>
              </a:rPr>
              <a:t>systemem</a:t>
            </a:r>
            <a:r>
              <a:rPr lang="en-US" sz="2800" spc="14" dirty="0">
                <a:solidFill>
                  <a:srgbClr val="000000"/>
                </a:solidFill>
                <a:latin typeface="Fira Sans Light"/>
                <a:ea typeface="Fira Sans Light"/>
                <a:cs typeface="Fira Sans Light"/>
                <a:sym typeface="Fira Sans Light"/>
              </a:rPr>
              <a:t> </a:t>
            </a:r>
            <a:r>
              <a:rPr lang="en-US" sz="2800" spc="14" dirty="0" err="1">
                <a:solidFill>
                  <a:srgbClr val="000000"/>
                </a:solidFill>
                <a:latin typeface="Fira Sans Light"/>
                <a:ea typeface="Fira Sans Light"/>
                <a:cs typeface="Fira Sans Light"/>
                <a:sym typeface="Fira Sans Light"/>
              </a:rPr>
              <a:t>operacyjnym</a:t>
            </a:r>
            <a:r>
              <a:rPr lang="en-US" sz="2800" spc="14" dirty="0">
                <a:solidFill>
                  <a:srgbClr val="000000"/>
                </a:solidFill>
                <a:latin typeface="Fira Sans Light"/>
                <a:ea typeface="Fira Sans Light"/>
                <a:cs typeface="Fira Sans Light"/>
                <a:sym typeface="Fira Sans Light"/>
              </a:rPr>
              <a:t>;</a:t>
            </a:r>
          </a:p>
        </p:txBody>
      </p:sp>
      <p:sp>
        <p:nvSpPr>
          <p:cNvPr id="5" name="TextBox 5">
            <a:extLst>
              <a:ext uri="{FF2B5EF4-FFF2-40B4-BE49-F238E27FC236}">
                <a16:creationId xmlns:a16="http://schemas.microsoft.com/office/drawing/2014/main" id="{26ADAC44-8DD8-4F8C-32C9-3B75B71FC175}"/>
              </a:ext>
            </a:extLst>
          </p:cNvPr>
          <p:cNvSpPr txBox="1"/>
          <p:nvPr/>
        </p:nvSpPr>
        <p:spPr>
          <a:xfrm>
            <a:off x="7858907" y="6297757"/>
            <a:ext cx="3629457" cy="542925"/>
          </a:xfrm>
          <a:prstGeom prst="rect">
            <a:avLst/>
          </a:prstGeom>
        </p:spPr>
        <p:txBody>
          <a:bodyPr lIns="0" tIns="0" rIns="0" bIns="0" rtlCol="0" anchor="t">
            <a:spAutoFit/>
          </a:bodyPr>
          <a:lstStyle/>
          <a:p>
            <a:pPr algn="ctr">
              <a:lnSpc>
                <a:spcPts val="4200"/>
              </a:lnSpc>
            </a:pPr>
            <a:r>
              <a:rPr lang="en-US" sz="3500" b="1" spc="105" dirty="0" err="1">
                <a:solidFill>
                  <a:srgbClr val="1836B2"/>
                </a:solidFill>
                <a:latin typeface="Fira Sans Ultra-Bold"/>
                <a:ea typeface="Fira Sans Ultra-Bold"/>
                <a:cs typeface="Fira Sans Ultra-Bold"/>
                <a:sym typeface="Fira Sans Ultra-Bold"/>
              </a:rPr>
              <a:t>Powłoka</a:t>
            </a:r>
            <a:r>
              <a:rPr lang="pl-PL" sz="3500" b="1" spc="105" dirty="0">
                <a:solidFill>
                  <a:srgbClr val="1836B2"/>
                </a:solidFill>
                <a:latin typeface="Fira Sans Ultra-Bold"/>
                <a:ea typeface="Fira Sans Ultra-Bold"/>
                <a:cs typeface="Fira Sans Ultra-Bold"/>
                <a:sym typeface="Fira Sans Ultra-Bold"/>
              </a:rPr>
              <a:t> (</a:t>
            </a:r>
            <a:r>
              <a:rPr lang="pl-PL" sz="3500" b="1" spc="105" dirty="0" err="1">
                <a:solidFill>
                  <a:srgbClr val="1836B2"/>
                </a:solidFill>
                <a:latin typeface="Fira Sans Ultra-Bold"/>
                <a:ea typeface="Fira Sans Ultra-Bold"/>
                <a:cs typeface="Fira Sans Ultra-Bold"/>
                <a:sym typeface="Fira Sans Ultra-Bold"/>
              </a:rPr>
              <a:t>shell</a:t>
            </a:r>
            <a:r>
              <a:rPr lang="pl-PL" sz="3500" b="1" spc="105" dirty="0">
                <a:solidFill>
                  <a:srgbClr val="1836B2"/>
                </a:solidFill>
                <a:latin typeface="Fira Sans Ultra-Bold"/>
                <a:ea typeface="Fira Sans Ultra-Bold"/>
                <a:cs typeface="Fira Sans Ultra-Bold"/>
                <a:sym typeface="Fira Sans Ultra-Bold"/>
              </a:rPr>
              <a:t>)</a:t>
            </a:r>
            <a:endParaRPr lang="en-US" sz="3500" b="1" spc="105" dirty="0">
              <a:solidFill>
                <a:srgbClr val="1836B2"/>
              </a:solidFill>
              <a:latin typeface="Fira Sans Ultra-Bold"/>
              <a:ea typeface="Fira Sans Ultra-Bold"/>
              <a:cs typeface="Fira Sans Ultra-Bold"/>
              <a:sym typeface="Fira Sans Ultra-Bold"/>
            </a:endParaRPr>
          </a:p>
        </p:txBody>
      </p:sp>
      <p:sp>
        <p:nvSpPr>
          <p:cNvPr id="6" name="TextBox 6">
            <a:extLst>
              <a:ext uri="{FF2B5EF4-FFF2-40B4-BE49-F238E27FC236}">
                <a16:creationId xmlns:a16="http://schemas.microsoft.com/office/drawing/2014/main" id="{F764DF38-B2F3-FC64-A31D-7C5FC89373D4}"/>
              </a:ext>
            </a:extLst>
          </p:cNvPr>
          <p:cNvSpPr txBox="1"/>
          <p:nvPr/>
        </p:nvSpPr>
        <p:spPr>
          <a:xfrm>
            <a:off x="13629843" y="7069282"/>
            <a:ext cx="3629457" cy="1967230"/>
          </a:xfrm>
          <a:prstGeom prst="rect">
            <a:avLst/>
          </a:prstGeom>
        </p:spPr>
        <p:txBody>
          <a:bodyPr lIns="0" tIns="0" rIns="0" bIns="0" rtlCol="0" anchor="t">
            <a:spAutoFit/>
          </a:bodyPr>
          <a:lstStyle/>
          <a:p>
            <a:pPr marL="0" lvl="0" indent="0" algn="ctr">
              <a:lnSpc>
                <a:spcPts val="3920"/>
              </a:lnSpc>
              <a:spcBef>
                <a:spcPct val="0"/>
              </a:spcBef>
            </a:pPr>
            <a:r>
              <a:rPr lang="en-US" sz="2800" spc="14">
                <a:solidFill>
                  <a:srgbClr val="000000"/>
                </a:solidFill>
                <a:latin typeface="Fira Sans Light"/>
                <a:ea typeface="Fira Sans Light"/>
                <a:cs typeface="Fira Sans Light"/>
                <a:sym typeface="Fira Sans Light"/>
              </a:rPr>
              <a:t>jest to warstwa odpowiedzialna za sposób organizacji danych na nośniku.</a:t>
            </a:r>
          </a:p>
        </p:txBody>
      </p:sp>
      <p:sp>
        <p:nvSpPr>
          <p:cNvPr id="7" name="TextBox 7">
            <a:extLst>
              <a:ext uri="{FF2B5EF4-FFF2-40B4-BE49-F238E27FC236}">
                <a16:creationId xmlns:a16="http://schemas.microsoft.com/office/drawing/2014/main" id="{0115E4BC-900E-B369-98A1-776417A27FE8}"/>
              </a:ext>
            </a:extLst>
          </p:cNvPr>
          <p:cNvSpPr txBox="1"/>
          <p:nvPr/>
        </p:nvSpPr>
        <p:spPr>
          <a:xfrm>
            <a:off x="13629843" y="6297757"/>
            <a:ext cx="3629457" cy="542925"/>
          </a:xfrm>
          <a:prstGeom prst="rect">
            <a:avLst/>
          </a:prstGeom>
        </p:spPr>
        <p:txBody>
          <a:bodyPr lIns="0" tIns="0" rIns="0" bIns="0" rtlCol="0" anchor="t">
            <a:spAutoFit/>
          </a:bodyPr>
          <a:lstStyle/>
          <a:p>
            <a:pPr algn="ctr">
              <a:lnSpc>
                <a:spcPts val="4200"/>
              </a:lnSpc>
            </a:pPr>
            <a:r>
              <a:rPr lang="en-US" sz="3500" b="1" spc="105">
                <a:solidFill>
                  <a:srgbClr val="1836B2"/>
                </a:solidFill>
                <a:latin typeface="Fira Sans Ultra-Bold"/>
                <a:ea typeface="Fira Sans Ultra-Bold"/>
                <a:cs typeface="Fira Sans Ultra-Bold"/>
                <a:sym typeface="Fira Sans Ultra-Bold"/>
              </a:rPr>
              <a:t>system plików</a:t>
            </a:r>
          </a:p>
        </p:txBody>
      </p:sp>
      <p:grpSp>
        <p:nvGrpSpPr>
          <p:cNvPr id="8" name="Group 8">
            <a:extLst>
              <a:ext uri="{FF2B5EF4-FFF2-40B4-BE49-F238E27FC236}">
                <a16:creationId xmlns:a16="http://schemas.microsoft.com/office/drawing/2014/main" id="{A99B2BD5-44F0-61D8-12D3-D5E434CF53CD}"/>
              </a:ext>
            </a:extLst>
          </p:cNvPr>
          <p:cNvGrpSpPr/>
          <p:nvPr/>
        </p:nvGrpSpPr>
        <p:grpSpPr>
          <a:xfrm>
            <a:off x="1210387" y="1028779"/>
            <a:ext cx="16048913" cy="2001441"/>
            <a:chOff x="0" y="0"/>
            <a:chExt cx="21398551" cy="2668588"/>
          </a:xfrm>
        </p:grpSpPr>
        <p:sp>
          <p:nvSpPr>
            <p:cNvPr id="9" name="TextBox 9">
              <a:extLst>
                <a:ext uri="{FF2B5EF4-FFF2-40B4-BE49-F238E27FC236}">
                  <a16:creationId xmlns:a16="http://schemas.microsoft.com/office/drawing/2014/main" id="{E400C0F9-1CBE-4DD6-BE12-F6FA85E4E036}"/>
                </a:ext>
              </a:extLst>
            </p:cNvPr>
            <p:cNvSpPr txBox="1"/>
            <p:nvPr/>
          </p:nvSpPr>
          <p:spPr>
            <a:xfrm>
              <a:off x="0" y="76200"/>
              <a:ext cx="21398551" cy="1669627"/>
            </a:xfrm>
            <a:prstGeom prst="rect">
              <a:avLst/>
            </a:prstGeom>
          </p:spPr>
          <p:txBody>
            <a:bodyPr lIns="0" tIns="0" rIns="0" bIns="0" rtlCol="0" anchor="t">
              <a:spAutoFit/>
            </a:bodyPr>
            <a:lstStyle/>
            <a:p>
              <a:pPr algn="l">
                <a:lnSpc>
                  <a:spcPts val="9460"/>
                </a:lnSpc>
              </a:pPr>
              <a:r>
                <a:rPr lang="en-US" sz="8600" b="1">
                  <a:solidFill>
                    <a:srgbClr val="1836B2"/>
                  </a:solidFill>
                  <a:latin typeface="Fira Sans Semi-Bold"/>
                  <a:ea typeface="Fira Sans Semi-Bold"/>
                  <a:cs typeface="Fira Sans Semi-Bold"/>
                  <a:sym typeface="Fira Sans Semi-Bold"/>
                </a:rPr>
                <a:t>Warstwy systemu operacyjnego</a:t>
              </a:r>
            </a:p>
          </p:txBody>
        </p:sp>
        <p:sp>
          <p:nvSpPr>
            <p:cNvPr id="10" name="TextBox 10">
              <a:extLst>
                <a:ext uri="{FF2B5EF4-FFF2-40B4-BE49-F238E27FC236}">
                  <a16:creationId xmlns:a16="http://schemas.microsoft.com/office/drawing/2014/main" id="{6FA017E8-CD2D-E19B-46C0-D506B0C91319}"/>
                </a:ext>
              </a:extLst>
            </p:cNvPr>
            <p:cNvSpPr txBox="1"/>
            <p:nvPr/>
          </p:nvSpPr>
          <p:spPr>
            <a:xfrm>
              <a:off x="0" y="2001838"/>
              <a:ext cx="21398551" cy="643890"/>
            </a:xfrm>
            <a:prstGeom prst="rect">
              <a:avLst/>
            </a:prstGeom>
          </p:spPr>
          <p:txBody>
            <a:bodyPr lIns="0" tIns="0" rIns="0" bIns="0" rtlCol="0" anchor="t">
              <a:spAutoFit/>
            </a:bodyPr>
            <a:lstStyle/>
            <a:p>
              <a:pPr algn="l">
                <a:lnSpc>
                  <a:spcPts val="4094"/>
                </a:lnSpc>
              </a:pPr>
              <a:r>
                <a:rPr lang="en-US" sz="2925" spc="14">
                  <a:solidFill>
                    <a:srgbClr val="000000"/>
                  </a:solidFill>
                  <a:latin typeface="Fira Sans Light"/>
                  <a:ea typeface="Fira Sans Light"/>
                  <a:cs typeface="Fira Sans Light"/>
                  <a:sym typeface="Fira Sans Light"/>
                </a:rPr>
                <a:t> Przyjmuję się podział na trzy główne elementy budowy systemu operacyjnego:</a:t>
              </a:r>
            </a:p>
          </p:txBody>
        </p:sp>
      </p:grpSp>
      <p:sp>
        <p:nvSpPr>
          <p:cNvPr id="11" name="Freeform 11">
            <a:extLst>
              <a:ext uri="{FF2B5EF4-FFF2-40B4-BE49-F238E27FC236}">
                <a16:creationId xmlns:a16="http://schemas.microsoft.com/office/drawing/2014/main" id="{005F3E09-24E7-F32B-4617-AC59936B46CE}"/>
              </a:ext>
            </a:extLst>
          </p:cNvPr>
          <p:cNvSpPr/>
          <p:nvPr/>
        </p:nvSpPr>
        <p:spPr>
          <a:xfrm>
            <a:off x="9283310" y="5326606"/>
            <a:ext cx="780651" cy="780651"/>
          </a:xfrm>
          <a:custGeom>
            <a:avLst/>
            <a:gdLst/>
            <a:ahLst/>
            <a:cxnLst/>
            <a:rect l="l" t="t" r="r" b="b"/>
            <a:pathLst>
              <a:path w="780651" h="780651">
                <a:moveTo>
                  <a:pt x="0" y="0"/>
                </a:moveTo>
                <a:lnTo>
                  <a:pt x="780651" y="0"/>
                </a:lnTo>
                <a:lnTo>
                  <a:pt x="780651" y="780651"/>
                </a:lnTo>
                <a:lnTo>
                  <a:pt x="0" y="780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l-PL"/>
          </a:p>
        </p:txBody>
      </p:sp>
      <p:sp>
        <p:nvSpPr>
          <p:cNvPr id="12" name="Freeform 12">
            <a:extLst>
              <a:ext uri="{FF2B5EF4-FFF2-40B4-BE49-F238E27FC236}">
                <a16:creationId xmlns:a16="http://schemas.microsoft.com/office/drawing/2014/main" id="{9EE680C5-3093-A39D-6EC2-26495B3C4369}"/>
              </a:ext>
            </a:extLst>
          </p:cNvPr>
          <p:cNvSpPr/>
          <p:nvPr/>
        </p:nvSpPr>
        <p:spPr>
          <a:xfrm>
            <a:off x="3234489" y="5326606"/>
            <a:ext cx="689811" cy="780651"/>
          </a:xfrm>
          <a:custGeom>
            <a:avLst/>
            <a:gdLst/>
            <a:ahLst/>
            <a:cxnLst/>
            <a:rect l="l" t="t" r="r" b="b"/>
            <a:pathLst>
              <a:path w="689811" h="780651">
                <a:moveTo>
                  <a:pt x="0" y="0"/>
                </a:moveTo>
                <a:lnTo>
                  <a:pt x="689811" y="0"/>
                </a:lnTo>
                <a:lnTo>
                  <a:pt x="689811" y="780651"/>
                </a:lnTo>
                <a:lnTo>
                  <a:pt x="0" y="78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l-PL"/>
          </a:p>
        </p:txBody>
      </p:sp>
      <p:sp>
        <p:nvSpPr>
          <p:cNvPr id="13" name="Freeform 13">
            <a:extLst>
              <a:ext uri="{FF2B5EF4-FFF2-40B4-BE49-F238E27FC236}">
                <a16:creationId xmlns:a16="http://schemas.microsoft.com/office/drawing/2014/main" id="{88F31EA6-C6B8-8D2B-B295-3B708E58CDFA}"/>
              </a:ext>
            </a:extLst>
          </p:cNvPr>
          <p:cNvSpPr/>
          <p:nvPr/>
        </p:nvSpPr>
        <p:spPr>
          <a:xfrm>
            <a:off x="15146505" y="5143500"/>
            <a:ext cx="596133" cy="780651"/>
          </a:xfrm>
          <a:custGeom>
            <a:avLst/>
            <a:gdLst/>
            <a:ahLst/>
            <a:cxnLst/>
            <a:rect l="l" t="t" r="r" b="b"/>
            <a:pathLst>
              <a:path w="596133" h="780651">
                <a:moveTo>
                  <a:pt x="0" y="0"/>
                </a:moveTo>
                <a:lnTo>
                  <a:pt x="596133" y="0"/>
                </a:lnTo>
                <a:lnTo>
                  <a:pt x="596133" y="780651"/>
                </a:lnTo>
                <a:lnTo>
                  <a:pt x="0" y="78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l-PL"/>
          </a:p>
        </p:txBody>
      </p:sp>
    </p:spTree>
    <p:extLst>
      <p:ext uri="{BB962C8B-B14F-4D97-AF65-F5344CB8AC3E}">
        <p14:creationId xmlns:p14="http://schemas.microsoft.com/office/powerpoint/2010/main" val="2215916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00803" y="1028700"/>
            <a:ext cx="780651" cy="780651"/>
          </a:xfrm>
          <a:custGeom>
            <a:avLst/>
            <a:gdLst/>
            <a:ahLst/>
            <a:cxnLst/>
            <a:rect l="l" t="t" r="r" b="b"/>
            <a:pathLst>
              <a:path w="780651" h="780651">
                <a:moveTo>
                  <a:pt x="0" y="0"/>
                </a:moveTo>
                <a:lnTo>
                  <a:pt x="780650" y="0"/>
                </a:lnTo>
                <a:lnTo>
                  <a:pt x="780650" y="780651"/>
                </a:lnTo>
                <a:lnTo>
                  <a:pt x="0" y="780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l-PL"/>
          </a:p>
        </p:txBody>
      </p:sp>
      <p:sp>
        <p:nvSpPr>
          <p:cNvPr id="3" name="Freeform 3"/>
          <p:cNvSpPr/>
          <p:nvPr/>
        </p:nvSpPr>
        <p:spPr>
          <a:xfrm>
            <a:off x="9494665" y="1122134"/>
            <a:ext cx="689811" cy="780651"/>
          </a:xfrm>
          <a:custGeom>
            <a:avLst/>
            <a:gdLst/>
            <a:ahLst/>
            <a:cxnLst/>
            <a:rect l="l" t="t" r="r" b="b"/>
            <a:pathLst>
              <a:path w="689811" h="780651">
                <a:moveTo>
                  <a:pt x="0" y="0"/>
                </a:moveTo>
                <a:lnTo>
                  <a:pt x="689811" y="0"/>
                </a:lnTo>
                <a:lnTo>
                  <a:pt x="689811" y="780650"/>
                </a:lnTo>
                <a:lnTo>
                  <a:pt x="0" y="7806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l-PL"/>
          </a:p>
        </p:txBody>
      </p:sp>
      <p:sp>
        <p:nvSpPr>
          <p:cNvPr id="4" name="Freeform 4"/>
          <p:cNvSpPr/>
          <p:nvPr/>
        </p:nvSpPr>
        <p:spPr>
          <a:xfrm>
            <a:off x="15354100" y="1122134"/>
            <a:ext cx="596133" cy="780651"/>
          </a:xfrm>
          <a:custGeom>
            <a:avLst/>
            <a:gdLst/>
            <a:ahLst/>
            <a:cxnLst/>
            <a:rect l="l" t="t" r="r" b="b"/>
            <a:pathLst>
              <a:path w="596133" h="780651">
                <a:moveTo>
                  <a:pt x="0" y="0"/>
                </a:moveTo>
                <a:lnTo>
                  <a:pt x="596133" y="0"/>
                </a:lnTo>
                <a:lnTo>
                  <a:pt x="596133" y="780650"/>
                </a:lnTo>
                <a:lnTo>
                  <a:pt x="0" y="7806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l-PL"/>
          </a:p>
        </p:txBody>
      </p:sp>
      <p:sp>
        <p:nvSpPr>
          <p:cNvPr id="5" name="Freeform 5"/>
          <p:cNvSpPr/>
          <p:nvPr/>
        </p:nvSpPr>
        <p:spPr>
          <a:xfrm rot="415590">
            <a:off x="6809796" y="6312879"/>
            <a:ext cx="7159888" cy="3555368"/>
          </a:xfrm>
          <a:custGeom>
            <a:avLst/>
            <a:gdLst/>
            <a:ahLst/>
            <a:cxnLst/>
            <a:rect l="l" t="t" r="r" b="b"/>
            <a:pathLst>
              <a:path w="7159888" h="3555368">
                <a:moveTo>
                  <a:pt x="0" y="0"/>
                </a:moveTo>
                <a:lnTo>
                  <a:pt x="7159888" y="0"/>
                </a:lnTo>
                <a:lnTo>
                  <a:pt x="7159888" y="3555368"/>
                </a:lnTo>
                <a:lnTo>
                  <a:pt x="0" y="3555368"/>
                </a:lnTo>
                <a:lnTo>
                  <a:pt x="0" y="0"/>
                </a:lnTo>
                <a:close/>
              </a:path>
            </a:pathLst>
          </a:custGeom>
          <a:blipFill>
            <a:blip r:embed="rId8"/>
            <a:stretch>
              <a:fillRect/>
            </a:stretch>
          </a:blipFill>
        </p:spPr>
        <p:txBody>
          <a:bodyPr/>
          <a:lstStyle/>
          <a:p>
            <a:endParaRPr lang="pl-PL"/>
          </a:p>
        </p:txBody>
      </p:sp>
      <p:sp>
        <p:nvSpPr>
          <p:cNvPr id="6" name="TextBox 6"/>
          <p:cNvSpPr txBox="1"/>
          <p:nvPr/>
        </p:nvSpPr>
        <p:spPr>
          <a:xfrm>
            <a:off x="7245966" y="3019026"/>
            <a:ext cx="5187209" cy="1471930"/>
          </a:xfrm>
          <a:prstGeom prst="rect">
            <a:avLst/>
          </a:prstGeom>
        </p:spPr>
        <p:txBody>
          <a:bodyPr lIns="0" tIns="0" rIns="0" bIns="0" rtlCol="0" anchor="t">
            <a:spAutoFit/>
          </a:bodyPr>
          <a:lstStyle/>
          <a:p>
            <a:pPr marL="604521" lvl="1" indent="-302261" algn="l">
              <a:lnSpc>
                <a:spcPts val="3920"/>
              </a:lnSpc>
              <a:buFont typeface="Arial"/>
              <a:buChar char="•"/>
            </a:pPr>
            <a:r>
              <a:rPr lang="en-US" sz="2800" spc="14">
                <a:solidFill>
                  <a:srgbClr val="000000"/>
                </a:solidFill>
                <a:latin typeface="Fira Sans Light"/>
                <a:ea typeface="Fira Sans Light"/>
                <a:cs typeface="Fira Sans Light"/>
                <a:sym typeface="Fira Sans Light"/>
              </a:rPr>
              <a:t>przydział czasu procesora</a:t>
            </a:r>
          </a:p>
          <a:p>
            <a:pPr marL="604521" lvl="1" indent="-302261" algn="l">
              <a:lnSpc>
                <a:spcPts val="3920"/>
              </a:lnSpc>
              <a:buFont typeface="Arial"/>
              <a:buChar char="•"/>
            </a:pPr>
            <a:r>
              <a:rPr lang="en-US" sz="2800" spc="14">
                <a:solidFill>
                  <a:srgbClr val="000000"/>
                </a:solidFill>
                <a:latin typeface="Fira Sans Light"/>
                <a:ea typeface="Fira Sans Light"/>
                <a:cs typeface="Fira Sans Light"/>
                <a:sym typeface="Fira Sans Light"/>
              </a:rPr>
              <a:t>przydział obszarów pamięci</a:t>
            </a:r>
          </a:p>
          <a:p>
            <a:pPr marL="604521" lvl="1" indent="-302261" algn="l">
              <a:lnSpc>
                <a:spcPts val="3920"/>
              </a:lnSpc>
              <a:spcBef>
                <a:spcPct val="0"/>
              </a:spcBef>
              <a:buFont typeface="Arial"/>
              <a:buChar char="•"/>
            </a:pPr>
            <a:r>
              <a:rPr lang="en-US" sz="2800" spc="14">
                <a:solidFill>
                  <a:srgbClr val="000000"/>
                </a:solidFill>
                <a:latin typeface="Fira Sans Light"/>
                <a:ea typeface="Fira Sans Light"/>
                <a:cs typeface="Fira Sans Light"/>
                <a:sym typeface="Fira Sans Light"/>
              </a:rPr>
              <a:t>obsługa plików</a:t>
            </a:r>
          </a:p>
        </p:txBody>
      </p:sp>
      <p:sp>
        <p:nvSpPr>
          <p:cNvPr id="7" name="TextBox 7"/>
          <p:cNvSpPr txBox="1"/>
          <p:nvPr/>
        </p:nvSpPr>
        <p:spPr>
          <a:xfrm>
            <a:off x="8024842" y="1893259"/>
            <a:ext cx="3629457" cy="1076325"/>
          </a:xfrm>
          <a:prstGeom prst="rect">
            <a:avLst/>
          </a:prstGeom>
        </p:spPr>
        <p:txBody>
          <a:bodyPr lIns="0" tIns="0" rIns="0" bIns="0" rtlCol="0" anchor="t">
            <a:spAutoFit/>
          </a:bodyPr>
          <a:lstStyle/>
          <a:p>
            <a:pPr algn="ctr">
              <a:lnSpc>
                <a:spcPts val="4200"/>
              </a:lnSpc>
            </a:pPr>
            <a:r>
              <a:rPr lang="en-US" sz="3500" b="1" spc="105">
                <a:solidFill>
                  <a:srgbClr val="1836B2"/>
                </a:solidFill>
                <a:latin typeface="Fira Sans Ultra-Bold"/>
                <a:ea typeface="Fira Sans Ultra-Bold"/>
                <a:cs typeface="Fira Sans Ultra-Bold"/>
                <a:sym typeface="Fira Sans Ultra-Bold"/>
              </a:rPr>
              <a:t>Zadania jądra systemu:</a:t>
            </a:r>
          </a:p>
        </p:txBody>
      </p:sp>
      <p:sp>
        <p:nvSpPr>
          <p:cNvPr id="8" name="TextBox 8"/>
          <p:cNvSpPr txBox="1"/>
          <p:nvPr/>
        </p:nvSpPr>
        <p:spPr>
          <a:xfrm>
            <a:off x="60365" y="3019026"/>
            <a:ext cx="7461526" cy="6424930"/>
          </a:xfrm>
          <a:prstGeom prst="rect">
            <a:avLst/>
          </a:prstGeom>
        </p:spPr>
        <p:txBody>
          <a:bodyPr lIns="0" tIns="0" rIns="0" bIns="0" rtlCol="0" anchor="t">
            <a:spAutoFit/>
          </a:bodyPr>
          <a:lstStyle/>
          <a:p>
            <a:pPr marL="604521" lvl="1" indent="-302261" algn="l">
              <a:lnSpc>
                <a:spcPts val="3920"/>
              </a:lnSpc>
              <a:buFont typeface="Arial"/>
              <a:buChar char="•"/>
            </a:pPr>
            <a:r>
              <a:rPr lang="en-US" sz="2800" spc="14">
                <a:solidFill>
                  <a:srgbClr val="000000"/>
                </a:solidFill>
                <a:latin typeface="Fira Sans Light"/>
                <a:ea typeface="Fira Sans Light"/>
                <a:cs typeface="Fira Sans Light"/>
                <a:sym typeface="Fira Sans Light"/>
              </a:rPr>
              <a:t>wielozadaniowość (możliwość równoczesnego uruchamiania wielu procesów)</a:t>
            </a:r>
          </a:p>
          <a:p>
            <a:pPr marL="604521" lvl="1" indent="-302261" algn="l">
              <a:lnSpc>
                <a:spcPts val="3920"/>
              </a:lnSpc>
              <a:buFont typeface="Arial"/>
              <a:buChar char="•"/>
            </a:pPr>
            <a:r>
              <a:rPr lang="en-US" sz="2800" spc="14">
                <a:solidFill>
                  <a:srgbClr val="000000"/>
                </a:solidFill>
                <a:latin typeface="Fira Sans Light"/>
                <a:ea typeface="Fira Sans Light"/>
                <a:cs typeface="Fira Sans Light"/>
                <a:sym typeface="Fira Sans Light"/>
              </a:rPr>
              <a:t>wielowątkowość (wykonywanie wielu niezależnych wątków w ramach jednego procesu)</a:t>
            </a:r>
          </a:p>
          <a:p>
            <a:pPr marL="604521" lvl="1" indent="-302261" algn="l">
              <a:lnSpc>
                <a:spcPts val="3920"/>
              </a:lnSpc>
              <a:buFont typeface="Arial"/>
              <a:buChar char="•"/>
            </a:pPr>
            <a:r>
              <a:rPr lang="en-US" sz="2800" spc="14">
                <a:solidFill>
                  <a:srgbClr val="000000"/>
                </a:solidFill>
                <a:latin typeface="Fira Sans Light"/>
                <a:ea typeface="Fira Sans Light"/>
                <a:cs typeface="Fira Sans Light"/>
                <a:sym typeface="Fira Sans Light"/>
              </a:rPr>
              <a:t>wywłaszczalność (zdolność jądra do wstrzymania aktualnie wykonywanego zadania, aby umożliwić przeprowadzenie innego zadania)</a:t>
            </a:r>
          </a:p>
          <a:p>
            <a:pPr marL="604521" lvl="1" indent="-302261" algn="l">
              <a:lnSpc>
                <a:spcPts val="3920"/>
              </a:lnSpc>
              <a:buFont typeface="Arial"/>
              <a:buChar char="•"/>
            </a:pPr>
            <a:r>
              <a:rPr lang="en-US" sz="2800" spc="14">
                <a:solidFill>
                  <a:srgbClr val="000000"/>
                </a:solidFill>
                <a:latin typeface="Fira Sans Light"/>
                <a:ea typeface="Fira Sans Light"/>
                <a:cs typeface="Fira Sans Light"/>
                <a:sym typeface="Fira Sans Light"/>
              </a:rPr>
              <a:t>skalowalność (możliwość rozwoju lub miniaturyzacji sprzętu)</a:t>
            </a:r>
          </a:p>
          <a:p>
            <a:pPr marL="0" lvl="0" indent="0" algn="l">
              <a:lnSpc>
                <a:spcPts val="3920"/>
              </a:lnSpc>
              <a:spcBef>
                <a:spcPct val="0"/>
              </a:spcBef>
            </a:pPr>
            <a:endParaRPr lang="en-US" sz="2800" spc="14">
              <a:solidFill>
                <a:srgbClr val="000000"/>
              </a:solidFill>
              <a:latin typeface="Fira Sans Light"/>
              <a:ea typeface="Fira Sans Light"/>
              <a:cs typeface="Fira Sans Light"/>
              <a:sym typeface="Fira Sans Light"/>
            </a:endParaRPr>
          </a:p>
        </p:txBody>
      </p:sp>
      <p:sp>
        <p:nvSpPr>
          <p:cNvPr id="9" name="TextBox 9"/>
          <p:cNvSpPr txBox="1"/>
          <p:nvPr/>
        </p:nvSpPr>
        <p:spPr>
          <a:xfrm>
            <a:off x="1353299" y="1999851"/>
            <a:ext cx="4875659" cy="1076325"/>
          </a:xfrm>
          <a:prstGeom prst="rect">
            <a:avLst/>
          </a:prstGeom>
        </p:spPr>
        <p:txBody>
          <a:bodyPr lIns="0" tIns="0" rIns="0" bIns="0" rtlCol="0" anchor="t">
            <a:spAutoFit/>
          </a:bodyPr>
          <a:lstStyle/>
          <a:p>
            <a:pPr algn="ctr">
              <a:lnSpc>
                <a:spcPts val="4200"/>
              </a:lnSpc>
            </a:pPr>
            <a:r>
              <a:rPr lang="en-US" sz="3500" b="1" spc="105">
                <a:solidFill>
                  <a:srgbClr val="1836B2"/>
                </a:solidFill>
                <a:latin typeface="Fira Sans Ultra-Bold"/>
                <a:ea typeface="Fira Sans Ultra-Bold"/>
                <a:cs typeface="Fira Sans Ultra-Bold"/>
                <a:sym typeface="Fira Sans Ultra-Bold"/>
              </a:rPr>
              <a:t> Cechy jądra systemu operacyjnego:</a:t>
            </a:r>
          </a:p>
        </p:txBody>
      </p:sp>
      <p:sp>
        <p:nvSpPr>
          <p:cNvPr id="10" name="TextBox 10"/>
          <p:cNvSpPr txBox="1"/>
          <p:nvPr/>
        </p:nvSpPr>
        <p:spPr>
          <a:xfrm>
            <a:off x="13170357" y="2722134"/>
            <a:ext cx="5117643" cy="4939030"/>
          </a:xfrm>
          <a:prstGeom prst="rect">
            <a:avLst/>
          </a:prstGeom>
        </p:spPr>
        <p:txBody>
          <a:bodyPr lIns="0" tIns="0" rIns="0" bIns="0" rtlCol="0" anchor="t">
            <a:spAutoFit/>
          </a:bodyPr>
          <a:lstStyle/>
          <a:p>
            <a:pPr marL="604521" lvl="1" indent="-302261" algn="l">
              <a:lnSpc>
                <a:spcPts val="3920"/>
              </a:lnSpc>
              <a:buFont typeface="Arial"/>
              <a:buChar char="•"/>
            </a:pPr>
            <a:r>
              <a:rPr lang="en-US" sz="2800" spc="14">
                <a:solidFill>
                  <a:srgbClr val="000000"/>
                </a:solidFill>
                <a:latin typeface="Fira Sans Light"/>
                <a:ea typeface="Fira Sans Light"/>
                <a:cs typeface="Fira Sans Light"/>
                <a:sym typeface="Fira Sans Light"/>
              </a:rPr>
              <a:t>zgłoszenie gotowości systemu</a:t>
            </a:r>
          </a:p>
          <a:p>
            <a:pPr marL="604521" lvl="1" indent="-302261" algn="l">
              <a:lnSpc>
                <a:spcPts val="3920"/>
              </a:lnSpc>
              <a:buFont typeface="Arial"/>
              <a:buChar char="•"/>
            </a:pPr>
            <a:r>
              <a:rPr lang="en-US" sz="2800" spc="14">
                <a:solidFill>
                  <a:srgbClr val="000000"/>
                </a:solidFill>
                <a:latin typeface="Fira Sans Light"/>
                <a:ea typeface="Fira Sans Light"/>
                <a:cs typeface="Fira Sans Light"/>
                <a:sym typeface="Fira Sans Light"/>
              </a:rPr>
              <a:t>pośredniczenie między jądrem, a użytkownikiem</a:t>
            </a:r>
          </a:p>
          <a:p>
            <a:pPr marL="604521" lvl="1" indent="-302261" algn="l">
              <a:lnSpc>
                <a:spcPts val="3920"/>
              </a:lnSpc>
              <a:buFont typeface="Arial"/>
              <a:buChar char="•"/>
            </a:pPr>
            <a:r>
              <a:rPr lang="en-US" sz="2800" spc="14">
                <a:solidFill>
                  <a:srgbClr val="000000"/>
                </a:solidFill>
                <a:latin typeface="Fira Sans Light"/>
                <a:ea typeface="Fira Sans Light"/>
                <a:cs typeface="Fira Sans Light"/>
                <a:sym typeface="Fira Sans Light"/>
              </a:rPr>
              <a:t>analiza poleceń i zlecenie jądru uruchomionego programu użytkowego</a:t>
            </a:r>
          </a:p>
          <a:p>
            <a:pPr marL="604521" lvl="1" indent="-302261" algn="l">
              <a:lnSpc>
                <a:spcPts val="3920"/>
              </a:lnSpc>
              <a:buFont typeface="Arial"/>
              <a:buChar char="•"/>
            </a:pPr>
            <a:r>
              <a:rPr lang="en-US" sz="2800" spc="14">
                <a:solidFill>
                  <a:srgbClr val="000000"/>
                </a:solidFill>
                <a:latin typeface="Fira Sans Light"/>
                <a:ea typeface="Fira Sans Light"/>
                <a:cs typeface="Fira Sans Light"/>
                <a:sym typeface="Fira Sans Light"/>
              </a:rPr>
              <a:t>wyświetlenie odpowiedzi jądra</a:t>
            </a:r>
          </a:p>
          <a:p>
            <a:pPr marL="0" lvl="0" indent="0" algn="l">
              <a:lnSpc>
                <a:spcPts val="3920"/>
              </a:lnSpc>
              <a:spcBef>
                <a:spcPct val="0"/>
              </a:spcBef>
            </a:pPr>
            <a:endParaRPr lang="en-US" sz="2800" spc="14">
              <a:solidFill>
                <a:srgbClr val="000000"/>
              </a:solidFill>
              <a:latin typeface="Fira Sans Light"/>
              <a:ea typeface="Fira Sans Light"/>
              <a:cs typeface="Fira Sans Light"/>
              <a:sym typeface="Fira Sans Light"/>
            </a:endParaRPr>
          </a:p>
        </p:txBody>
      </p:sp>
      <p:sp>
        <p:nvSpPr>
          <p:cNvPr id="11" name="TextBox 11"/>
          <p:cNvSpPr txBox="1"/>
          <p:nvPr/>
        </p:nvSpPr>
        <p:spPr>
          <a:xfrm>
            <a:off x="13407737" y="2040930"/>
            <a:ext cx="4642883" cy="542925"/>
          </a:xfrm>
          <a:prstGeom prst="rect">
            <a:avLst/>
          </a:prstGeom>
        </p:spPr>
        <p:txBody>
          <a:bodyPr lIns="0" tIns="0" rIns="0" bIns="0" rtlCol="0" anchor="t">
            <a:spAutoFit/>
          </a:bodyPr>
          <a:lstStyle/>
          <a:p>
            <a:pPr algn="ctr">
              <a:lnSpc>
                <a:spcPts val="4200"/>
              </a:lnSpc>
            </a:pPr>
            <a:r>
              <a:rPr lang="en-US" sz="3500" b="1" spc="105">
                <a:solidFill>
                  <a:srgbClr val="1836B2"/>
                </a:solidFill>
                <a:latin typeface="Fira Sans Ultra-Bold"/>
                <a:ea typeface="Fira Sans Ultra-Bold"/>
                <a:cs typeface="Fira Sans Ultra-Bold"/>
                <a:sym typeface="Fira Sans Ultra-Bold"/>
              </a:rPr>
              <a:t> Zadania powłoki</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a 2">
            <a:extLst>
              <a:ext uri="{FF2B5EF4-FFF2-40B4-BE49-F238E27FC236}">
                <a16:creationId xmlns:a16="http://schemas.microsoft.com/office/drawing/2014/main" id="{38BE896E-5F70-C988-5629-0291253678BD}"/>
              </a:ext>
            </a:extLst>
          </p:cNvPr>
          <p:cNvGraphicFramePr>
            <a:graphicFrameLocks noGrp="1"/>
          </p:cNvGraphicFramePr>
          <p:nvPr>
            <p:extLst>
              <p:ext uri="{D42A27DB-BD31-4B8C-83A1-F6EECF244321}">
                <p14:modId xmlns:p14="http://schemas.microsoft.com/office/powerpoint/2010/main" val="3998668743"/>
              </p:ext>
            </p:extLst>
          </p:nvPr>
        </p:nvGraphicFramePr>
        <p:xfrm>
          <a:off x="2171700" y="757159"/>
          <a:ext cx="13944600" cy="8772681"/>
        </p:xfrm>
        <a:graphic>
          <a:graphicData uri="http://schemas.openxmlformats.org/drawingml/2006/table">
            <a:tbl>
              <a:tblPr firstRow="1" bandRow="1">
                <a:tableStyleId>{5C22544A-7EE6-4342-B048-85BDC9FD1C3A}</a:tableStyleId>
              </a:tblPr>
              <a:tblGrid>
                <a:gridCol w="4648200">
                  <a:extLst>
                    <a:ext uri="{9D8B030D-6E8A-4147-A177-3AD203B41FA5}">
                      <a16:colId xmlns:a16="http://schemas.microsoft.com/office/drawing/2014/main" val="2999165724"/>
                    </a:ext>
                  </a:extLst>
                </a:gridCol>
                <a:gridCol w="4648200">
                  <a:extLst>
                    <a:ext uri="{9D8B030D-6E8A-4147-A177-3AD203B41FA5}">
                      <a16:colId xmlns:a16="http://schemas.microsoft.com/office/drawing/2014/main" val="751101428"/>
                    </a:ext>
                  </a:extLst>
                </a:gridCol>
                <a:gridCol w="4648200">
                  <a:extLst>
                    <a:ext uri="{9D8B030D-6E8A-4147-A177-3AD203B41FA5}">
                      <a16:colId xmlns:a16="http://schemas.microsoft.com/office/drawing/2014/main" val="425450603"/>
                    </a:ext>
                  </a:extLst>
                </a:gridCol>
              </a:tblGrid>
              <a:tr h="654591">
                <a:tc>
                  <a:txBody>
                    <a:bodyPr/>
                    <a:lstStyle/>
                    <a:p>
                      <a:pPr algn="ctr"/>
                      <a:r>
                        <a:rPr lang="pl-PL" sz="2500" dirty="0">
                          <a:latin typeface="Fira Sans" panose="020B0503050000020004" pitchFamily="34" charset="0"/>
                        </a:rPr>
                        <a:t>System operacyjny	</a:t>
                      </a:r>
                    </a:p>
                  </a:txBody>
                  <a:tcPr/>
                </a:tc>
                <a:tc>
                  <a:txBody>
                    <a:bodyPr/>
                    <a:lstStyle/>
                    <a:p>
                      <a:pPr algn="ctr"/>
                      <a:r>
                        <a:rPr lang="pl-PL" sz="2500" dirty="0">
                          <a:latin typeface="Fira Sans" panose="020B0503050000020004" pitchFamily="34" charset="0"/>
                        </a:rPr>
                        <a:t>Opis</a:t>
                      </a:r>
                    </a:p>
                  </a:txBody>
                  <a:tcPr/>
                </a:tc>
                <a:tc>
                  <a:txBody>
                    <a:bodyPr/>
                    <a:lstStyle/>
                    <a:p>
                      <a:pPr algn="ctr"/>
                      <a:r>
                        <a:rPr lang="pl-PL" sz="2500" dirty="0">
                          <a:latin typeface="Fira Sans" panose="020B0503050000020004" pitchFamily="34" charset="0"/>
                        </a:rPr>
                        <a:t>Języki użyte do budowy</a:t>
                      </a:r>
                    </a:p>
                  </a:txBody>
                  <a:tcPr/>
                </a:tc>
                <a:extLst>
                  <a:ext uri="{0D108BD9-81ED-4DB2-BD59-A6C34878D82A}">
                    <a16:rowId xmlns:a16="http://schemas.microsoft.com/office/drawing/2014/main" val="3386452377"/>
                  </a:ext>
                </a:extLst>
              </a:tr>
              <a:tr h="1129842">
                <a:tc>
                  <a:txBody>
                    <a:bodyPr/>
                    <a:lstStyle/>
                    <a:p>
                      <a:pPr algn="ctr"/>
                      <a:r>
                        <a:rPr lang="pl-PL" sz="2500" dirty="0">
                          <a:latin typeface="Fira Sans" panose="020B0503050000020004" pitchFamily="34" charset="0"/>
                        </a:rPr>
                        <a:t>Windows</a:t>
                      </a:r>
                    </a:p>
                  </a:txBody>
                  <a:tcPr/>
                </a:tc>
                <a:tc>
                  <a:txBody>
                    <a:bodyPr/>
                    <a:lstStyle/>
                    <a:p>
                      <a:pPr algn="ctr"/>
                      <a:r>
                        <a:rPr lang="pl-PL" sz="2500" dirty="0">
                          <a:latin typeface="Fira Sans" panose="020B0503050000020004" pitchFamily="34" charset="0"/>
                        </a:rPr>
                        <a:t>Najpopularniejszy na PC, używany w biurach i grach.</a:t>
                      </a:r>
                    </a:p>
                  </a:txBody>
                  <a:tcPr/>
                </a:tc>
                <a:tc>
                  <a:txBody>
                    <a:bodyPr/>
                    <a:lstStyle/>
                    <a:p>
                      <a:pPr algn="ctr"/>
                      <a:r>
                        <a:rPr lang="pl-PL" sz="2500" dirty="0">
                          <a:latin typeface="Fira Sans" panose="020B0503050000020004" pitchFamily="34" charset="0"/>
                        </a:rPr>
                        <a:t>C, C++, C#</a:t>
                      </a:r>
                    </a:p>
                  </a:txBody>
                  <a:tcPr/>
                </a:tc>
                <a:extLst>
                  <a:ext uri="{0D108BD9-81ED-4DB2-BD59-A6C34878D82A}">
                    <a16:rowId xmlns:a16="http://schemas.microsoft.com/office/drawing/2014/main" val="1059379596"/>
                  </a:ext>
                </a:extLst>
              </a:tr>
              <a:tr h="1129842">
                <a:tc>
                  <a:txBody>
                    <a:bodyPr/>
                    <a:lstStyle/>
                    <a:p>
                      <a:pPr algn="ctr"/>
                      <a:r>
                        <a:rPr lang="pl-PL" sz="2500" dirty="0">
                          <a:latin typeface="Fira Sans" panose="020B0503050000020004" pitchFamily="34" charset="0"/>
                        </a:rPr>
                        <a:t>Linux</a:t>
                      </a:r>
                    </a:p>
                  </a:txBody>
                  <a:tcPr/>
                </a:tc>
                <a:tc>
                  <a:txBody>
                    <a:bodyPr/>
                    <a:lstStyle/>
                    <a:p>
                      <a:pPr algn="ctr"/>
                      <a:r>
                        <a:rPr lang="pl-PL" sz="2500" dirty="0">
                          <a:latin typeface="Fira Sans" panose="020B0503050000020004" pitchFamily="34" charset="0"/>
                        </a:rPr>
                        <a:t>Darmowy, otwarto-źródłowy, stosowany na serwerach i komputerach</a:t>
                      </a:r>
                    </a:p>
                  </a:txBody>
                  <a:tcPr/>
                </a:tc>
                <a:tc>
                  <a:txBody>
                    <a:bodyPr/>
                    <a:lstStyle/>
                    <a:p>
                      <a:pPr algn="ctr"/>
                      <a:r>
                        <a:rPr lang="pl-PL" sz="2500" dirty="0">
                          <a:latin typeface="Fira Sans" panose="020B0503050000020004" pitchFamily="34" charset="0"/>
                        </a:rPr>
                        <a:t>C, asembler</a:t>
                      </a:r>
                    </a:p>
                  </a:txBody>
                  <a:tcPr/>
                </a:tc>
                <a:extLst>
                  <a:ext uri="{0D108BD9-81ED-4DB2-BD59-A6C34878D82A}">
                    <a16:rowId xmlns:a16="http://schemas.microsoft.com/office/drawing/2014/main" val="880332540"/>
                  </a:ext>
                </a:extLst>
              </a:tr>
              <a:tr h="1129842">
                <a:tc>
                  <a:txBody>
                    <a:bodyPr/>
                    <a:lstStyle/>
                    <a:p>
                      <a:pPr algn="ctr"/>
                      <a:r>
                        <a:rPr lang="pl-PL" sz="2500" dirty="0" err="1">
                          <a:latin typeface="Fira Sans" panose="020B0503050000020004" pitchFamily="34" charset="0"/>
                        </a:rPr>
                        <a:t>macOS</a:t>
                      </a:r>
                      <a:endParaRPr lang="pl-PL" sz="2500" dirty="0">
                        <a:latin typeface="Fira Sans" panose="020B0503050000020004" pitchFamily="34" charset="0"/>
                      </a:endParaRPr>
                    </a:p>
                  </a:txBody>
                  <a:tcPr/>
                </a:tc>
                <a:tc>
                  <a:txBody>
                    <a:bodyPr/>
                    <a:lstStyle/>
                    <a:p>
                      <a:pPr algn="ctr"/>
                      <a:r>
                        <a:rPr lang="pl-PL" sz="2500" dirty="0">
                          <a:latin typeface="Fira Sans" panose="020B0503050000020004" pitchFamily="34" charset="0"/>
                        </a:rPr>
                        <a:t>System Apple dla komputerów Mac, stabilny i zintegrowany ze sprzętem.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2500" dirty="0" err="1">
                          <a:latin typeface="Fira Sans" panose="020B0503050000020004" pitchFamily="34" charset="0"/>
                        </a:rPr>
                        <a:t>Objective</a:t>
                      </a:r>
                      <a:r>
                        <a:rPr lang="pl-PL" sz="2500" dirty="0">
                          <a:latin typeface="Fira Sans" panose="020B0503050000020004" pitchFamily="34" charset="0"/>
                        </a:rPr>
                        <a:t>-C, Swift, C</a:t>
                      </a:r>
                    </a:p>
                    <a:p>
                      <a:pPr algn="ctr"/>
                      <a:endParaRPr lang="pl-PL" sz="2500" dirty="0">
                        <a:latin typeface="Fira Sans" panose="020B0503050000020004" pitchFamily="34" charset="0"/>
                      </a:endParaRPr>
                    </a:p>
                  </a:txBody>
                  <a:tcPr/>
                </a:tc>
                <a:extLst>
                  <a:ext uri="{0D108BD9-81ED-4DB2-BD59-A6C34878D82A}">
                    <a16:rowId xmlns:a16="http://schemas.microsoft.com/office/drawing/2014/main" val="873136949"/>
                  </a:ext>
                </a:extLst>
              </a:tr>
              <a:tr h="1129842">
                <a:tc>
                  <a:txBody>
                    <a:bodyPr/>
                    <a:lstStyle/>
                    <a:p>
                      <a:pPr algn="ctr"/>
                      <a:r>
                        <a:rPr lang="pl-PL" sz="2500" dirty="0">
                          <a:latin typeface="Fira Sans" panose="020B0503050000020004" pitchFamily="34" charset="0"/>
                        </a:rPr>
                        <a:t>Android</a:t>
                      </a:r>
                    </a:p>
                  </a:txBody>
                  <a:tcPr/>
                </a:tc>
                <a:tc>
                  <a:txBody>
                    <a:bodyPr/>
                    <a:lstStyle/>
                    <a:p>
                      <a:pPr algn="ctr"/>
                      <a:r>
                        <a:rPr lang="pl-PL" sz="2500" dirty="0">
                          <a:latin typeface="Fira Sans" panose="020B0503050000020004" pitchFamily="34" charset="0"/>
                        </a:rPr>
                        <a:t>Mobilny system Google (telefony, tablety, TV).</a:t>
                      </a:r>
                    </a:p>
                  </a:txBody>
                  <a:tcPr/>
                </a:tc>
                <a:tc>
                  <a:txBody>
                    <a:bodyPr/>
                    <a:lstStyle/>
                    <a:p>
                      <a:pPr algn="ctr"/>
                      <a:r>
                        <a:rPr lang="pl-PL" sz="2500" dirty="0">
                          <a:latin typeface="Fira Sans" panose="020B0503050000020004" pitchFamily="34" charset="0"/>
                        </a:rPr>
                        <a:t>Java, Kotlin, C, C++</a:t>
                      </a:r>
                    </a:p>
                  </a:txBody>
                  <a:tcPr/>
                </a:tc>
                <a:extLst>
                  <a:ext uri="{0D108BD9-81ED-4DB2-BD59-A6C34878D82A}">
                    <a16:rowId xmlns:a16="http://schemas.microsoft.com/office/drawing/2014/main" val="2812816240"/>
                  </a:ext>
                </a:extLst>
              </a:tr>
              <a:tr h="1129842">
                <a:tc>
                  <a:txBody>
                    <a:bodyPr/>
                    <a:lstStyle/>
                    <a:p>
                      <a:pPr algn="ctr"/>
                      <a:r>
                        <a:rPr lang="pl-PL" sz="2500" dirty="0">
                          <a:latin typeface="Fira Sans" panose="020B0503050000020004" pitchFamily="34" charset="0"/>
                        </a:rPr>
                        <a:t>iOS</a:t>
                      </a:r>
                    </a:p>
                  </a:txBody>
                  <a:tcPr/>
                </a:tc>
                <a:tc>
                  <a:txBody>
                    <a:bodyPr/>
                    <a:lstStyle/>
                    <a:p>
                      <a:pPr algn="ctr"/>
                      <a:r>
                        <a:rPr lang="pl-PL" sz="2500" dirty="0">
                          <a:latin typeface="Fira Sans" panose="020B0503050000020004" pitchFamily="34" charset="0"/>
                        </a:rPr>
                        <a:t>Mobilny system Apple dla iPhone/iPad.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l-PL" sz="2500" dirty="0" err="1">
                          <a:latin typeface="Fira Sans" panose="020B0503050000020004" pitchFamily="34" charset="0"/>
                        </a:rPr>
                        <a:t>Objective</a:t>
                      </a:r>
                      <a:r>
                        <a:rPr lang="pl-PL" sz="2500" dirty="0">
                          <a:latin typeface="Fira Sans" panose="020B0503050000020004" pitchFamily="34" charset="0"/>
                        </a:rPr>
                        <a:t>-C, Swift, C</a:t>
                      </a:r>
                    </a:p>
                    <a:p>
                      <a:pPr algn="ctr"/>
                      <a:endParaRPr lang="pl-PL" sz="2500" dirty="0">
                        <a:latin typeface="Fira Sans" panose="020B0503050000020004" pitchFamily="34" charset="0"/>
                      </a:endParaRPr>
                    </a:p>
                  </a:txBody>
                  <a:tcPr/>
                </a:tc>
                <a:extLst>
                  <a:ext uri="{0D108BD9-81ED-4DB2-BD59-A6C34878D82A}">
                    <a16:rowId xmlns:a16="http://schemas.microsoft.com/office/drawing/2014/main" val="1145174226"/>
                  </a:ext>
                </a:extLst>
              </a:tr>
              <a:tr h="1129842">
                <a:tc>
                  <a:txBody>
                    <a:bodyPr/>
                    <a:lstStyle/>
                    <a:p>
                      <a:pPr algn="ctr"/>
                      <a:r>
                        <a:rPr lang="pl-PL" sz="2500" dirty="0">
                          <a:latin typeface="Fira Sans" panose="020B0503050000020004" pitchFamily="34" charset="0"/>
                        </a:rPr>
                        <a:t>Unix</a:t>
                      </a:r>
                    </a:p>
                  </a:txBody>
                  <a:tcPr/>
                </a:tc>
                <a:tc>
                  <a:txBody>
                    <a:bodyPr/>
                    <a:lstStyle/>
                    <a:p>
                      <a:pPr algn="ctr"/>
                      <a:r>
                        <a:rPr lang="pl-PL" sz="2500" dirty="0">
                          <a:latin typeface="Fira Sans" panose="020B0503050000020004" pitchFamily="34" charset="0"/>
                        </a:rPr>
                        <a:t>Starszy, stabilny system, baza dla innych SO</a:t>
                      </a:r>
                    </a:p>
                  </a:txBody>
                  <a:tcPr/>
                </a:tc>
                <a:tc>
                  <a:txBody>
                    <a:bodyPr/>
                    <a:lstStyle/>
                    <a:p>
                      <a:pPr algn="ctr"/>
                      <a:endParaRPr lang="pl-PL" sz="2500" dirty="0">
                        <a:latin typeface="Fira Sans" panose="020B0503050000020004" pitchFamily="34" charset="0"/>
                      </a:endParaRPr>
                    </a:p>
                  </a:txBody>
                  <a:tcPr/>
                </a:tc>
                <a:extLst>
                  <a:ext uri="{0D108BD9-81ED-4DB2-BD59-A6C34878D82A}">
                    <a16:rowId xmlns:a16="http://schemas.microsoft.com/office/drawing/2014/main" val="3274105013"/>
                  </a:ext>
                </a:extLst>
              </a:tr>
              <a:tr h="1129842">
                <a:tc>
                  <a:txBody>
                    <a:bodyPr/>
                    <a:lstStyle/>
                    <a:p>
                      <a:pPr algn="ctr"/>
                      <a:r>
                        <a:rPr lang="pl-PL" sz="2500" dirty="0" err="1">
                          <a:latin typeface="Fira Sans" panose="020B0503050000020004" pitchFamily="34" charset="0"/>
                        </a:rPr>
                        <a:t>CChrome</a:t>
                      </a:r>
                      <a:r>
                        <a:rPr lang="pl-PL" sz="2500" dirty="0">
                          <a:latin typeface="Fira Sans" panose="020B0503050000020004" pitchFamily="34" charset="0"/>
                        </a:rPr>
                        <a:t> OS</a:t>
                      </a:r>
                    </a:p>
                  </a:txBody>
                  <a:tcPr/>
                </a:tc>
                <a:tc>
                  <a:txBody>
                    <a:bodyPr/>
                    <a:lstStyle/>
                    <a:p>
                      <a:pPr algn="ctr"/>
                      <a:r>
                        <a:rPr lang="pl-PL" sz="2500" dirty="0">
                          <a:latin typeface="Fira Sans" panose="020B0503050000020004" pitchFamily="34" charset="0"/>
                        </a:rPr>
                        <a:t>Lekki system oparty na przeglądarce, dla laptopów</a:t>
                      </a:r>
                    </a:p>
                  </a:txBody>
                  <a:tcPr/>
                </a:tc>
                <a:tc>
                  <a:txBody>
                    <a:bodyPr/>
                    <a:lstStyle/>
                    <a:p>
                      <a:pPr algn="ctr"/>
                      <a:r>
                        <a:rPr lang="pl-PL" sz="2500" dirty="0">
                          <a:latin typeface="Fira Sans" panose="020B0503050000020004" pitchFamily="34" charset="0"/>
                        </a:rPr>
                        <a:t>C, C++, JavaScript</a:t>
                      </a:r>
                    </a:p>
                  </a:txBody>
                  <a:tcPr/>
                </a:tc>
                <a:extLst>
                  <a:ext uri="{0D108BD9-81ED-4DB2-BD59-A6C34878D82A}">
                    <a16:rowId xmlns:a16="http://schemas.microsoft.com/office/drawing/2014/main" val="2375619942"/>
                  </a:ext>
                </a:extLst>
              </a:tr>
            </a:tbl>
          </a:graphicData>
        </a:graphic>
      </p:graphicFrame>
    </p:spTree>
    <p:extLst>
      <p:ext uri="{BB962C8B-B14F-4D97-AF65-F5344CB8AC3E}">
        <p14:creationId xmlns:p14="http://schemas.microsoft.com/office/powerpoint/2010/main" val="1411102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13123" y="3390900"/>
            <a:ext cx="5187209" cy="2970942"/>
          </a:xfrm>
          <a:prstGeom prst="rect">
            <a:avLst/>
          </a:prstGeom>
        </p:spPr>
        <p:txBody>
          <a:bodyPr lIns="0" tIns="0" rIns="0" bIns="0" rtlCol="0" anchor="t">
            <a:spAutoFit/>
          </a:bodyPr>
          <a:lstStyle/>
          <a:p>
            <a:pPr marL="457200" lvl="0" indent="-457200">
              <a:lnSpc>
                <a:spcPts val="3920"/>
              </a:lnSpc>
              <a:spcBef>
                <a:spcPct val="0"/>
              </a:spcBef>
              <a:buFont typeface="Arial" panose="020B0604020202020204" pitchFamily="34" charset="0"/>
              <a:buChar char="•"/>
            </a:pPr>
            <a:r>
              <a:rPr lang="pl-PL" sz="2800" spc="14" dirty="0">
                <a:solidFill>
                  <a:srgbClr val="000000"/>
                </a:solidFill>
                <a:latin typeface="Fira Sans" panose="020B0503050000020004" pitchFamily="34" charset="0"/>
                <a:ea typeface="Fira Sans Light"/>
                <a:cs typeface="Fira Sans Light"/>
                <a:sym typeface="Fira Sans Light"/>
              </a:rPr>
              <a:t>Płatny</a:t>
            </a:r>
          </a:p>
          <a:p>
            <a:pPr marL="457200" lvl="0" indent="-457200">
              <a:lnSpc>
                <a:spcPts val="3920"/>
              </a:lnSpc>
              <a:spcBef>
                <a:spcPct val="0"/>
              </a:spcBef>
              <a:buFont typeface="Arial" panose="020B0604020202020204" pitchFamily="34" charset="0"/>
              <a:buChar char="•"/>
            </a:pPr>
            <a:r>
              <a:rPr lang="pl-PL" sz="2800" spc="14" dirty="0">
                <a:solidFill>
                  <a:srgbClr val="000000"/>
                </a:solidFill>
                <a:latin typeface="Fira Sans" panose="020B0503050000020004" pitchFamily="34" charset="0"/>
                <a:ea typeface="Fira Sans Light"/>
                <a:cs typeface="Fira Sans Light"/>
                <a:sym typeface="Fira Sans Light"/>
              </a:rPr>
              <a:t>Wymaga mocnego sprzętu</a:t>
            </a:r>
          </a:p>
          <a:p>
            <a:pPr marL="457200" lvl="0" indent="-457200">
              <a:lnSpc>
                <a:spcPts val="3920"/>
              </a:lnSpc>
              <a:spcBef>
                <a:spcPct val="0"/>
              </a:spcBef>
              <a:buFont typeface="Arial" panose="020B0604020202020204" pitchFamily="34" charset="0"/>
              <a:buChar char="•"/>
            </a:pPr>
            <a:r>
              <a:rPr lang="pl-PL" sz="2800" spc="14" dirty="0">
                <a:solidFill>
                  <a:srgbClr val="000000"/>
                </a:solidFill>
                <a:latin typeface="Fira Sans" panose="020B0503050000020004" pitchFamily="34" charset="0"/>
                <a:ea typeface="Fira Sans Light"/>
                <a:cs typeface="Fira Sans Light"/>
                <a:sym typeface="Fira Sans Light"/>
              </a:rPr>
              <a:t>Mniej stabilny niż Linux</a:t>
            </a:r>
          </a:p>
          <a:p>
            <a:pPr marL="457200" lvl="0" indent="-457200">
              <a:lnSpc>
                <a:spcPts val="3920"/>
              </a:lnSpc>
              <a:spcBef>
                <a:spcPct val="0"/>
              </a:spcBef>
              <a:buFont typeface="Arial" panose="020B0604020202020204" pitchFamily="34" charset="0"/>
              <a:buChar char="•"/>
            </a:pPr>
            <a:r>
              <a:rPr lang="pl-PL" sz="2800" spc="14" dirty="0">
                <a:solidFill>
                  <a:srgbClr val="000000"/>
                </a:solidFill>
                <a:latin typeface="Fira Sans" panose="020B0503050000020004" pitchFamily="34" charset="0"/>
                <a:ea typeface="Fira Sans Light"/>
                <a:cs typeface="Fira Sans Light"/>
                <a:sym typeface="Fira Sans Light"/>
              </a:rPr>
              <a:t>Mniejsza możliwość personalizacji w porównaniu z </a:t>
            </a:r>
            <a:r>
              <a:rPr lang="pl-PL" sz="2800" spc="14" dirty="0" err="1">
                <a:solidFill>
                  <a:srgbClr val="000000"/>
                </a:solidFill>
                <a:latin typeface="Fira Sans" panose="020B0503050000020004" pitchFamily="34" charset="0"/>
                <a:ea typeface="Fira Sans Light"/>
                <a:cs typeface="Fira Sans Light"/>
                <a:sym typeface="Fira Sans Light"/>
              </a:rPr>
              <a:t>Linuxem</a:t>
            </a:r>
            <a:endParaRPr lang="en-US" sz="2800" spc="14" dirty="0">
              <a:solidFill>
                <a:srgbClr val="000000"/>
              </a:solidFill>
              <a:latin typeface="Fira Sans" panose="020B0503050000020004" pitchFamily="34" charset="0"/>
              <a:ea typeface="Fira Sans Light"/>
              <a:cs typeface="Fira Sans Light"/>
              <a:sym typeface="Fira Sans Light"/>
            </a:endParaRPr>
          </a:p>
        </p:txBody>
      </p:sp>
      <p:sp>
        <p:nvSpPr>
          <p:cNvPr id="3" name="TextBox 3"/>
          <p:cNvSpPr txBox="1"/>
          <p:nvPr/>
        </p:nvSpPr>
        <p:spPr>
          <a:xfrm>
            <a:off x="12191998" y="2852291"/>
            <a:ext cx="3629457" cy="538609"/>
          </a:xfrm>
          <a:prstGeom prst="rect">
            <a:avLst/>
          </a:prstGeom>
        </p:spPr>
        <p:txBody>
          <a:bodyPr lIns="0" tIns="0" rIns="0" bIns="0" rtlCol="0" anchor="t">
            <a:spAutoFit/>
          </a:bodyPr>
          <a:lstStyle/>
          <a:p>
            <a:pPr algn="ctr">
              <a:lnSpc>
                <a:spcPts val="4200"/>
              </a:lnSpc>
            </a:pPr>
            <a:r>
              <a:rPr lang="pl-PL" sz="3500" b="1" spc="105" dirty="0">
                <a:solidFill>
                  <a:srgbClr val="1836B2"/>
                </a:solidFill>
                <a:latin typeface="Fira Sans Ultra-Bold"/>
                <a:ea typeface="Fira Sans Ultra-Bold"/>
                <a:cs typeface="Fira Sans Ultra-Bold"/>
                <a:sym typeface="Fira Sans Ultra-Bold"/>
              </a:rPr>
              <a:t>Wady</a:t>
            </a:r>
            <a:endParaRPr lang="en-US" sz="3500" b="1" spc="105" dirty="0">
              <a:solidFill>
                <a:srgbClr val="1836B2"/>
              </a:solidFill>
              <a:latin typeface="Fira Sans Ultra-Bold"/>
              <a:ea typeface="Fira Sans Ultra-Bold"/>
              <a:cs typeface="Fira Sans Ultra-Bold"/>
              <a:sym typeface="Fira Sans Ultra-Bold"/>
            </a:endParaRPr>
          </a:p>
        </p:txBody>
      </p:sp>
      <p:sp>
        <p:nvSpPr>
          <p:cNvPr id="9" name="TextBox 9"/>
          <p:cNvSpPr txBox="1"/>
          <p:nvPr/>
        </p:nvSpPr>
        <p:spPr>
          <a:xfrm>
            <a:off x="1210387" y="1085929"/>
            <a:ext cx="16048913" cy="1252220"/>
          </a:xfrm>
          <a:prstGeom prst="rect">
            <a:avLst/>
          </a:prstGeom>
        </p:spPr>
        <p:txBody>
          <a:bodyPr lIns="0" tIns="0" rIns="0" bIns="0" rtlCol="0" anchor="t">
            <a:spAutoFit/>
          </a:bodyPr>
          <a:lstStyle/>
          <a:p>
            <a:pPr algn="ctr">
              <a:lnSpc>
                <a:spcPts val="9460"/>
              </a:lnSpc>
            </a:pPr>
            <a:r>
              <a:rPr lang="pl-PL" sz="8600" b="1" dirty="0">
                <a:solidFill>
                  <a:srgbClr val="1836B2"/>
                </a:solidFill>
                <a:latin typeface="Fira Sans Semi-Bold"/>
                <a:ea typeface="Fira Sans Semi-Bold"/>
                <a:cs typeface="Fira Sans Semi-Bold"/>
                <a:sym typeface="Fira Sans Semi-Bold"/>
              </a:rPr>
              <a:t>Windows</a:t>
            </a:r>
            <a:endParaRPr lang="en-US" sz="8600" b="1" dirty="0">
              <a:solidFill>
                <a:srgbClr val="1836B2"/>
              </a:solidFill>
              <a:latin typeface="Fira Sans Semi-Bold"/>
              <a:ea typeface="Fira Sans Semi-Bold"/>
              <a:cs typeface="Fira Sans Semi-Bold"/>
              <a:sym typeface="Fira Sans Semi-Bold"/>
            </a:endParaRPr>
          </a:p>
        </p:txBody>
      </p:sp>
      <p:sp>
        <p:nvSpPr>
          <p:cNvPr id="14" name="TextBox 2">
            <a:extLst>
              <a:ext uri="{FF2B5EF4-FFF2-40B4-BE49-F238E27FC236}">
                <a16:creationId xmlns:a16="http://schemas.microsoft.com/office/drawing/2014/main" id="{E53CB12E-557C-8454-501C-94D70C09781E}"/>
              </a:ext>
            </a:extLst>
          </p:cNvPr>
          <p:cNvSpPr txBox="1"/>
          <p:nvPr/>
        </p:nvSpPr>
        <p:spPr>
          <a:xfrm>
            <a:off x="1687668" y="3390900"/>
            <a:ext cx="5187209" cy="6032421"/>
          </a:xfrm>
          <a:prstGeom prst="rect">
            <a:avLst/>
          </a:prstGeom>
        </p:spPr>
        <p:txBody>
          <a:bodyPr lIns="0" tIns="0" rIns="0" bIns="0" rtlCol="0" anchor="t">
            <a:spAutoFit/>
          </a:bodyPr>
          <a:lstStyle/>
          <a:p>
            <a:pPr marL="457200" indent="-457200">
              <a:buFont typeface="Arial" panose="020B0604020202020204" pitchFamily="34" charset="0"/>
              <a:buChar char="•"/>
            </a:pPr>
            <a:r>
              <a:rPr lang="pl-PL" sz="2800" dirty="0">
                <a:latin typeface="Fira Sans" panose="020B0503050000020004" pitchFamily="34" charset="0"/>
              </a:rPr>
              <a:t>Wydajny system z szerokim wsparciem dla oprogramowania i gier.</a:t>
            </a:r>
          </a:p>
          <a:p>
            <a:pPr marL="457200" indent="-457200">
              <a:buFont typeface="Arial" panose="020B0604020202020204" pitchFamily="34" charset="0"/>
              <a:buChar char="•"/>
            </a:pPr>
            <a:r>
              <a:rPr lang="pl-PL" sz="2800" dirty="0">
                <a:latin typeface="Fira Sans" panose="020B0503050000020004" pitchFamily="34" charset="0"/>
              </a:rPr>
              <a:t>Intuicyjny interfejs graficzny, ułatwiający obsługę nawet mniej zaawansowanym użytkownikom.</a:t>
            </a:r>
          </a:p>
          <a:p>
            <a:pPr marL="457200" indent="-457200">
              <a:buFont typeface="Arial" panose="020B0604020202020204" pitchFamily="34" charset="0"/>
              <a:buChar char="•"/>
            </a:pPr>
            <a:r>
              <a:rPr lang="pl-PL" sz="2800" dirty="0">
                <a:latin typeface="Fira Sans" panose="020B0503050000020004" pitchFamily="34" charset="0"/>
              </a:rPr>
              <a:t>Regularne aktualizacje poprawiające bezpieczeństwo i funkcjonalność.</a:t>
            </a:r>
          </a:p>
          <a:p>
            <a:pPr marL="457200" indent="-457200">
              <a:buFont typeface="Arial" panose="020B0604020202020204" pitchFamily="34" charset="0"/>
              <a:buChar char="•"/>
            </a:pPr>
            <a:r>
              <a:rPr lang="pl-PL" sz="2800" dirty="0">
                <a:latin typeface="Fira Sans" panose="020B0503050000020004" pitchFamily="34" charset="0"/>
              </a:rPr>
              <a:t>Duża społeczność użytkowników i dostęp do wsparcia technicznego.</a:t>
            </a:r>
          </a:p>
        </p:txBody>
      </p:sp>
      <p:sp>
        <p:nvSpPr>
          <p:cNvPr id="15" name="TextBox 3">
            <a:extLst>
              <a:ext uri="{FF2B5EF4-FFF2-40B4-BE49-F238E27FC236}">
                <a16:creationId xmlns:a16="http://schemas.microsoft.com/office/drawing/2014/main" id="{7404A106-53B9-404A-BB2C-9A03BB08BA4D}"/>
              </a:ext>
            </a:extLst>
          </p:cNvPr>
          <p:cNvSpPr txBox="1"/>
          <p:nvPr/>
        </p:nvSpPr>
        <p:spPr>
          <a:xfrm>
            <a:off x="2466543" y="2852291"/>
            <a:ext cx="3629457" cy="538609"/>
          </a:xfrm>
          <a:prstGeom prst="rect">
            <a:avLst/>
          </a:prstGeom>
        </p:spPr>
        <p:txBody>
          <a:bodyPr lIns="0" tIns="0" rIns="0" bIns="0" rtlCol="0" anchor="t">
            <a:spAutoFit/>
          </a:bodyPr>
          <a:lstStyle/>
          <a:p>
            <a:pPr algn="ctr">
              <a:lnSpc>
                <a:spcPts val="4200"/>
              </a:lnSpc>
            </a:pPr>
            <a:r>
              <a:rPr lang="pl-PL" sz="3500" b="1" spc="105" dirty="0">
                <a:solidFill>
                  <a:srgbClr val="1836B2"/>
                </a:solidFill>
                <a:latin typeface="Fira Sans Ultra-Bold"/>
                <a:ea typeface="Fira Sans Ultra-Bold"/>
                <a:cs typeface="Fira Sans Ultra-Bold"/>
                <a:sym typeface="Fira Sans Ultra-Bold"/>
              </a:rPr>
              <a:t>Zalety</a:t>
            </a:r>
            <a:endParaRPr lang="en-US" sz="3500" b="1" spc="105" dirty="0">
              <a:solidFill>
                <a:srgbClr val="1836B2"/>
              </a:solidFill>
              <a:latin typeface="Fira Sans Ultra-Bold"/>
              <a:ea typeface="Fira Sans Ultra-Bold"/>
              <a:cs typeface="Fira Sans Ultra-Bold"/>
              <a:sym typeface="Fira Sans Ultra-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05A5B-7CFD-3BE4-B182-8825C1D25E9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89DF723-AE1B-3EAC-2217-206DE4E3F4AC}"/>
              </a:ext>
            </a:extLst>
          </p:cNvPr>
          <p:cNvSpPr txBox="1"/>
          <p:nvPr/>
        </p:nvSpPr>
        <p:spPr>
          <a:xfrm>
            <a:off x="11413123" y="3390900"/>
            <a:ext cx="5187209" cy="3447098"/>
          </a:xfrm>
          <a:prstGeom prst="rect">
            <a:avLst/>
          </a:prstGeom>
        </p:spPr>
        <p:txBody>
          <a:bodyPr lIns="0" tIns="0" rIns="0" bIns="0" rtlCol="0" anchor="t">
            <a:spAutoFit/>
          </a:bodyPr>
          <a:lstStyle/>
          <a:p>
            <a:pPr marL="457200" indent="-457200">
              <a:buFont typeface="Arial" panose="020B0604020202020204" pitchFamily="34" charset="0"/>
              <a:buChar char="•"/>
            </a:pPr>
            <a:r>
              <a:rPr lang="pl-PL" sz="2800" dirty="0">
                <a:latin typeface="Fira Sans" panose="020B0503050000020004" pitchFamily="34" charset="0"/>
              </a:rPr>
              <a:t>Mniejsza dostępność niektórych programów komercyjnych.</a:t>
            </a:r>
          </a:p>
          <a:p>
            <a:pPr marL="457200" indent="-457200">
              <a:buFont typeface="Arial" panose="020B0604020202020204" pitchFamily="34" charset="0"/>
              <a:buChar char="•"/>
            </a:pPr>
            <a:r>
              <a:rPr lang="pl-PL" sz="2800" dirty="0">
                <a:latin typeface="Fira Sans" panose="020B0503050000020004" pitchFamily="34" charset="0"/>
              </a:rPr>
              <a:t>Wyższy próg wejścia dla nowych użytkowników.</a:t>
            </a:r>
          </a:p>
          <a:p>
            <a:pPr marL="457200" indent="-457200">
              <a:buFont typeface="Arial" panose="020B0604020202020204" pitchFamily="34" charset="0"/>
              <a:buChar char="•"/>
            </a:pPr>
            <a:r>
              <a:rPr lang="pl-PL" sz="2800" dirty="0">
                <a:latin typeface="Fira Sans" panose="020B0503050000020004" pitchFamily="34" charset="0"/>
              </a:rPr>
              <a:t>Ograniczone wsparcie dla niektórych urządzeń peryferyjnych.</a:t>
            </a:r>
          </a:p>
        </p:txBody>
      </p:sp>
      <p:sp>
        <p:nvSpPr>
          <p:cNvPr id="3" name="TextBox 3">
            <a:extLst>
              <a:ext uri="{FF2B5EF4-FFF2-40B4-BE49-F238E27FC236}">
                <a16:creationId xmlns:a16="http://schemas.microsoft.com/office/drawing/2014/main" id="{46DCD1D1-500F-BFFB-9EAC-B77159114A63}"/>
              </a:ext>
            </a:extLst>
          </p:cNvPr>
          <p:cNvSpPr txBox="1"/>
          <p:nvPr/>
        </p:nvSpPr>
        <p:spPr>
          <a:xfrm>
            <a:off x="12191998" y="2852291"/>
            <a:ext cx="3629457" cy="538609"/>
          </a:xfrm>
          <a:prstGeom prst="rect">
            <a:avLst/>
          </a:prstGeom>
        </p:spPr>
        <p:txBody>
          <a:bodyPr lIns="0" tIns="0" rIns="0" bIns="0" rtlCol="0" anchor="t">
            <a:spAutoFit/>
          </a:bodyPr>
          <a:lstStyle/>
          <a:p>
            <a:pPr algn="ctr">
              <a:lnSpc>
                <a:spcPts val="4200"/>
              </a:lnSpc>
            </a:pPr>
            <a:r>
              <a:rPr lang="pl-PL" sz="3500" b="1" spc="105" dirty="0">
                <a:solidFill>
                  <a:srgbClr val="1836B2"/>
                </a:solidFill>
                <a:latin typeface="Fira Sans Ultra-Bold"/>
                <a:ea typeface="Fira Sans Ultra-Bold"/>
                <a:cs typeface="Fira Sans Ultra-Bold"/>
                <a:sym typeface="Fira Sans Ultra-Bold"/>
              </a:rPr>
              <a:t>Wady</a:t>
            </a:r>
            <a:endParaRPr lang="en-US" sz="3500" b="1" spc="105" dirty="0">
              <a:solidFill>
                <a:srgbClr val="1836B2"/>
              </a:solidFill>
              <a:latin typeface="Fira Sans Ultra-Bold"/>
              <a:ea typeface="Fira Sans Ultra-Bold"/>
              <a:cs typeface="Fira Sans Ultra-Bold"/>
              <a:sym typeface="Fira Sans Ultra-Bold"/>
            </a:endParaRPr>
          </a:p>
        </p:txBody>
      </p:sp>
      <p:sp>
        <p:nvSpPr>
          <p:cNvPr id="9" name="TextBox 9">
            <a:extLst>
              <a:ext uri="{FF2B5EF4-FFF2-40B4-BE49-F238E27FC236}">
                <a16:creationId xmlns:a16="http://schemas.microsoft.com/office/drawing/2014/main" id="{97A32CB5-C8F0-6428-DFFE-15C811ED7CCB}"/>
              </a:ext>
            </a:extLst>
          </p:cNvPr>
          <p:cNvSpPr txBox="1"/>
          <p:nvPr/>
        </p:nvSpPr>
        <p:spPr>
          <a:xfrm>
            <a:off x="1210387" y="1085929"/>
            <a:ext cx="16048913" cy="1252220"/>
          </a:xfrm>
          <a:prstGeom prst="rect">
            <a:avLst/>
          </a:prstGeom>
        </p:spPr>
        <p:txBody>
          <a:bodyPr lIns="0" tIns="0" rIns="0" bIns="0" rtlCol="0" anchor="t">
            <a:spAutoFit/>
          </a:bodyPr>
          <a:lstStyle/>
          <a:p>
            <a:pPr algn="ctr">
              <a:lnSpc>
                <a:spcPts val="9460"/>
              </a:lnSpc>
            </a:pPr>
            <a:r>
              <a:rPr lang="pl-PL" sz="8600" b="1" dirty="0">
                <a:solidFill>
                  <a:srgbClr val="1836B2"/>
                </a:solidFill>
                <a:latin typeface="Fira Sans Semi-Bold"/>
                <a:ea typeface="Fira Sans Semi-Bold"/>
                <a:cs typeface="Fira Sans Semi-Bold"/>
                <a:sym typeface="Fira Sans Semi-Bold"/>
              </a:rPr>
              <a:t>Linux</a:t>
            </a:r>
            <a:endParaRPr lang="en-US" sz="8600" b="1" dirty="0">
              <a:solidFill>
                <a:srgbClr val="1836B2"/>
              </a:solidFill>
              <a:latin typeface="Fira Sans Semi-Bold"/>
              <a:ea typeface="Fira Sans Semi-Bold"/>
              <a:cs typeface="Fira Sans Semi-Bold"/>
              <a:sym typeface="Fira Sans Semi-Bold"/>
            </a:endParaRPr>
          </a:p>
        </p:txBody>
      </p:sp>
      <p:sp>
        <p:nvSpPr>
          <p:cNvPr id="14" name="TextBox 2">
            <a:extLst>
              <a:ext uri="{FF2B5EF4-FFF2-40B4-BE49-F238E27FC236}">
                <a16:creationId xmlns:a16="http://schemas.microsoft.com/office/drawing/2014/main" id="{0E5FC2C9-B365-6376-F830-E39081CFE3CF}"/>
              </a:ext>
            </a:extLst>
          </p:cNvPr>
          <p:cNvSpPr txBox="1"/>
          <p:nvPr/>
        </p:nvSpPr>
        <p:spPr>
          <a:xfrm>
            <a:off x="1687668" y="3390900"/>
            <a:ext cx="5187209" cy="4308872"/>
          </a:xfrm>
          <a:prstGeom prst="rect">
            <a:avLst/>
          </a:prstGeom>
        </p:spPr>
        <p:txBody>
          <a:bodyPr lIns="0" tIns="0" rIns="0" bIns="0" rtlCol="0" anchor="t">
            <a:spAutoFit/>
          </a:bodyPr>
          <a:lstStyle/>
          <a:p>
            <a:pPr marL="457200" indent="-457200">
              <a:buFont typeface="Arial" panose="020B0604020202020204" pitchFamily="34" charset="0"/>
              <a:buChar char="•"/>
            </a:pPr>
            <a:r>
              <a:rPr lang="pl-PL" sz="2800" dirty="0">
                <a:latin typeface="Fira Sans" panose="020B0503050000020004" pitchFamily="34" charset="0"/>
              </a:rPr>
              <a:t>Otwarte systemy pozwalają na modyfikację kodu źródłowego.</a:t>
            </a:r>
          </a:p>
          <a:p>
            <a:pPr marL="457200" indent="-457200">
              <a:buFont typeface="Arial" panose="020B0604020202020204" pitchFamily="34" charset="0"/>
              <a:buChar char="•"/>
            </a:pPr>
            <a:r>
              <a:rPr lang="pl-PL" sz="2800" dirty="0">
                <a:latin typeface="Fira Sans" panose="020B0503050000020004" pitchFamily="34" charset="0"/>
              </a:rPr>
              <a:t>Zoptymalizowany system działający efektywnie nawet na starszym sprzęcie.</a:t>
            </a:r>
          </a:p>
          <a:p>
            <a:pPr marL="457200" indent="-457200">
              <a:buFont typeface="Arial" panose="020B0604020202020204" pitchFamily="34" charset="0"/>
              <a:buChar char="•"/>
            </a:pPr>
            <a:r>
              <a:rPr lang="pl-PL" sz="2800" dirty="0">
                <a:latin typeface="Fira Sans" panose="020B0503050000020004" pitchFamily="34" charset="0"/>
              </a:rPr>
              <a:t>Wysoka odporność na wirusy i ataki.</a:t>
            </a:r>
          </a:p>
          <a:p>
            <a:pPr marL="457200" indent="-457200">
              <a:buFont typeface="Arial" panose="020B0604020202020204" pitchFamily="34" charset="0"/>
              <a:buChar char="•"/>
            </a:pPr>
            <a:r>
              <a:rPr lang="pl-PL" sz="2800" dirty="0">
                <a:latin typeface="Fira Sans" panose="020B0503050000020004" pitchFamily="34" charset="0"/>
              </a:rPr>
              <a:t>Duże możliwości personalizacji i konfiguracji.</a:t>
            </a:r>
          </a:p>
        </p:txBody>
      </p:sp>
      <p:sp>
        <p:nvSpPr>
          <p:cNvPr id="15" name="TextBox 3">
            <a:extLst>
              <a:ext uri="{FF2B5EF4-FFF2-40B4-BE49-F238E27FC236}">
                <a16:creationId xmlns:a16="http://schemas.microsoft.com/office/drawing/2014/main" id="{D8BBEFD0-D382-3308-B3C9-88C677A980D4}"/>
              </a:ext>
            </a:extLst>
          </p:cNvPr>
          <p:cNvSpPr txBox="1"/>
          <p:nvPr/>
        </p:nvSpPr>
        <p:spPr>
          <a:xfrm>
            <a:off x="2466543" y="2852291"/>
            <a:ext cx="3629457" cy="538609"/>
          </a:xfrm>
          <a:prstGeom prst="rect">
            <a:avLst/>
          </a:prstGeom>
        </p:spPr>
        <p:txBody>
          <a:bodyPr lIns="0" tIns="0" rIns="0" bIns="0" rtlCol="0" anchor="t">
            <a:spAutoFit/>
          </a:bodyPr>
          <a:lstStyle/>
          <a:p>
            <a:pPr algn="ctr">
              <a:lnSpc>
                <a:spcPts val="4200"/>
              </a:lnSpc>
            </a:pPr>
            <a:r>
              <a:rPr lang="pl-PL" sz="3500" b="1" spc="105" dirty="0">
                <a:solidFill>
                  <a:srgbClr val="1836B2"/>
                </a:solidFill>
                <a:latin typeface="Fira Sans Ultra-Bold"/>
                <a:ea typeface="Fira Sans Ultra-Bold"/>
                <a:cs typeface="Fira Sans Ultra-Bold"/>
                <a:sym typeface="Fira Sans Ultra-Bold"/>
              </a:rPr>
              <a:t>Zalety</a:t>
            </a:r>
            <a:endParaRPr lang="en-US" sz="3500" b="1" spc="105" dirty="0">
              <a:solidFill>
                <a:srgbClr val="1836B2"/>
              </a:solidFill>
              <a:latin typeface="Fira Sans Ultra-Bold"/>
              <a:ea typeface="Fira Sans Ultra-Bold"/>
              <a:cs typeface="Fira Sans Ultra-Bold"/>
              <a:sym typeface="Fira Sans Ultra-Bold"/>
            </a:endParaRPr>
          </a:p>
        </p:txBody>
      </p:sp>
    </p:spTree>
    <p:extLst>
      <p:ext uri="{BB962C8B-B14F-4D97-AF65-F5344CB8AC3E}">
        <p14:creationId xmlns:p14="http://schemas.microsoft.com/office/powerpoint/2010/main" val="3610498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DF587-915F-AE4C-2D12-39042BB811D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9AE2B96-9E5B-F4E3-8835-729B830F27F5}"/>
              </a:ext>
            </a:extLst>
          </p:cNvPr>
          <p:cNvSpPr txBox="1"/>
          <p:nvPr/>
        </p:nvSpPr>
        <p:spPr>
          <a:xfrm>
            <a:off x="1028700" y="1123950"/>
            <a:ext cx="16230600" cy="1422400"/>
          </a:xfrm>
          <a:prstGeom prst="rect">
            <a:avLst/>
          </a:prstGeom>
        </p:spPr>
        <p:txBody>
          <a:bodyPr lIns="0" tIns="0" rIns="0" bIns="0" rtlCol="0" anchor="t">
            <a:spAutoFit/>
          </a:bodyPr>
          <a:lstStyle/>
          <a:p>
            <a:pPr algn="ctr">
              <a:lnSpc>
                <a:spcPts val="10999"/>
              </a:lnSpc>
            </a:pPr>
            <a:r>
              <a:rPr lang="pl-PL" sz="9999" b="1" dirty="0">
                <a:solidFill>
                  <a:srgbClr val="1836B2"/>
                </a:solidFill>
                <a:latin typeface="Fira Sans Semi-Bold"/>
                <a:ea typeface="Fira Sans Semi-Bold"/>
                <a:cs typeface="Fira Sans Semi-Bold"/>
                <a:sym typeface="Fira Sans Semi-Bold"/>
              </a:rPr>
              <a:t>Płyta główna</a:t>
            </a:r>
            <a:endParaRPr lang="en-US" sz="9999" b="1" dirty="0">
              <a:solidFill>
                <a:srgbClr val="1836B2"/>
              </a:solidFill>
              <a:latin typeface="Fira Sans Semi-Bold"/>
              <a:ea typeface="Fira Sans Semi-Bold"/>
              <a:cs typeface="Fira Sans Semi-Bold"/>
              <a:sym typeface="Fira Sans Semi-Bold"/>
            </a:endParaRPr>
          </a:p>
        </p:txBody>
      </p:sp>
      <p:sp>
        <p:nvSpPr>
          <p:cNvPr id="4" name="TextBox 4">
            <a:extLst>
              <a:ext uri="{FF2B5EF4-FFF2-40B4-BE49-F238E27FC236}">
                <a16:creationId xmlns:a16="http://schemas.microsoft.com/office/drawing/2014/main" id="{73086F82-9DA6-5029-B433-1B77DDF7E26C}"/>
              </a:ext>
            </a:extLst>
          </p:cNvPr>
          <p:cNvSpPr txBox="1"/>
          <p:nvPr/>
        </p:nvSpPr>
        <p:spPr>
          <a:xfrm>
            <a:off x="1028699" y="2902545"/>
            <a:ext cx="16230600" cy="6617196"/>
          </a:xfrm>
          <a:prstGeom prst="rect">
            <a:avLst/>
          </a:prstGeom>
        </p:spPr>
        <p:txBody>
          <a:bodyPr wrap="square" lIns="0" tIns="0" rIns="0" bIns="0" rtlCol="0" anchor="t">
            <a:spAutoFit/>
          </a:bodyPr>
          <a:lstStyle/>
          <a:p>
            <a:pPr algn="ctr">
              <a:lnSpc>
                <a:spcPts val="4950"/>
              </a:lnSpc>
            </a:pPr>
            <a:r>
              <a:rPr lang="pl-PL" sz="4500" b="1" dirty="0">
                <a:solidFill>
                  <a:srgbClr val="232328"/>
                </a:solidFill>
                <a:latin typeface="Fira Sans Light" panose="020B0403050000020004" pitchFamily="34" charset="0"/>
                <a:ea typeface="Arial Bold"/>
                <a:cs typeface="Arial Bold"/>
                <a:sym typeface="Arial Bold"/>
              </a:rPr>
              <a:t>Magistrala – </a:t>
            </a:r>
            <a:r>
              <a:rPr lang="pl-PL" sz="4800" b="1" dirty="0">
                <a:latin typeface="Fira Sans Light" panose="020B0403050000020004" pitchFamily="34" charset="0"/>
              </a:rPr>
              <a:t>zestaw przewodów</a:t>
            </a:r>
            <a:r>
              <a:rPr lang="pl-PL" sz="4500" b="1" dirty="0">
                <a:solidFill>
                  <a:srgbClr val="232328"/>
                </a:solidFill>
                <a:latin typeface="Fira Sans Light" panose="020B0403050000020004" pitchFamily="34" charset="0"/>
                <a:ea typeface="Arial Bold"/>
                <a:cs typeface="Arial Bold"/>
                <a:sym typeface="Arial Bold"/>
              </a:rPr>
              <a:t>, łączący różne elementy systemu (procesor, pamięć, urządzenia wejścia/wyjścia).</a:t>
            </a:r>
          </a:p>
          <a:p>
            <a:pPr algn="ctr">
              <a:lnSpc>
                <a:spcPts val="4950"/>
              </a:lnSpc>
            </a:pPr>
            <a:endParaRPr lang="pl-PL" sz="4500" b="1" dirty="0">
              <a:solidFill>
                <a:srgbClr val="232328"/>
              </a:solidFill>
              <a:latin typeface="Fira Sans Light" panose="020B0403050000020004" pitchFamily="34" charset="0"/>
              <a:ea typeface="Arial Bold"/>
              <a:cs typeface="Arial Bold"/>
              <a:sym typeface="Arial Bold"/>
            </a:endParaRPr>
          </a:p>
          <a:p>
            <a:pPr algn="ctr">
              <a:lnSpc>
                <a:spcPts val="4950"/>
              </a:lnSpc>
            </a:pPr>
            <a:r>
              <a:rPr lang="pl-PL" sz="4500" b="1" dirty="0">
                <a:solidFill>
                  <a:srgbClr val="232328"/>
                </a:solidFill>
                <a:latin typeface="Fira Sans Light" panose="020B0403050000020004" pitchFamily="34" charset="0"/>
                <a:ea typeface="Arial Bold"/>
                <a:cs typeface="Arial Bold"/>
                <a:sym typeface="Arial Bold"/>
              </a:rPr>
              <a:t>Wyróżniamy:</a:t>
            </a:r>
          </a:p>
          <a:p>
            <a:pPr algn="ctr">
              <a:lnSpc>
                <a:spcPts val="4950"/>
              </a:lnSpc>
            </a:pPr>
            <a:r>
              <a:rPr lang="pl-PL" sz="4500" b="1" dirty="0">
                <a:solidFill>
                  <a:srgbClr val="232328"/>
                </a:solidFill>
                <a:latin typeface="Fira Sans Light" panose="020B0403050000020004" pitchFamily="34" charset="0"/>
                <a:ea typeface="Arial Bold"/>
                <a:cs typeface="Arial Bold"/>
                <a:sym typeface="Arial Bold"/>
              </a:rPr>
              <a:t>Magistralę danych, adresową oraz sterującą.</a:t>
            </a:r>
          </a:p>
          <a:p>
            <a:pPr algn="ctr">
              <a:lnSpc>
                <a:spcPts val="4950"/>
              </a:lnSpc>
            </a:pPr>
            <a:endParaRPr lang="pl-PL" sz="4500" b="1" dirty="0">
              <a:solidFill>
                <a:srgbClr val="232328"/>
              </a:solidFill>
              <a:latin typeface="Fira Sans Light" panose="020B0403050000020004" pitchFamily="34" charset="0"/>
              <a:ea typeface="Arial Bold"/>
              <a:cs typeface="Arial Bold"/>
              <a:sym typeface="Arial Bold"/>
            </a:endParaRPr>
          </a:p>
          <a:p>
            <a:pPr algn="ctr"/>
            <a:r>
              <a:rPr lang="pl-PL" sz="3000" b="1" dirty="0">
                <a:latin typeface="Fira Sans Light" panose="020B0403050000020004" pitchFamily="34" charset="0"/>
              </a:rPr>
              <a:t>Magistrala danych </a:t>
            </a:r>
            <a:r>
              <a:rPr lang="pl-PL" sz="3000" dirty="0">
                <a:latin typeface="Fira Sans Light" panose="020B0403050000020004" pitchFamily="34" charset="0"/>
              </a:rPr>
              <a:t>- przesyła dane użytkowe pomiędzy urządzeniami komputera;</a:t>
            </a:r>
          </a:p>
          <a:p>
            <a:pPr algn="ctr"/>
            <a:r>
              <a:rPr lang="pl-PL" sz="3000" b="1" dirty="0">
                <a:latin typeface="Fira Sans Light" panose="020B0403050000020004" pitchFamily="34" charset="0"/>
              </a:rPr>
              <a:t>Magistrala adresowa </a:t>
            </a:r>
            <a:r>
              <a:rPr lang="pl-PL" sz="3000" dirty="0">
                <a:latin typeface="Fira Sans Light" panose="020B0403050000020004" pitchFamily="34" charset="0"/>
              </a:rPr>
              <a:t>- nazywana szyną adresową, wskazuje urządzenia lub komórki pamięci, z których, lub do których będą przesyłane dane;</a:t>
            </a:r>
          </a:p>
          <a:p>
            <a:pPr algn="ctr"/>
            <a:r>
              <a:rPr lang="pl-PL" sz="3000" b="1" dirty="0">
                <a:latin typeface="Fira Sans Light" panose="020B0403050000020004" pitchFamily="34" charset="0"/>
              </a:rPr>
              <a:t>Magistrala sterująca </a:t>
            </a:r>
            <a:r>
              <a:rPr lang="pl-PL" sz="3000" dirty="0">
                <a:latin typeface="Fira Sans Light" panose="020B0403050000020004" pitchFamily="34" charset="0"/>
              </a:rPr>
              <a:t>– nazywana szyną sterującą, określa, czy dane są zapisywane, czy odczytywane z urządzeń lub komórek pamięci.</a:t>
            </a:r>
          </a:p>
          <a:p>
            <a:pPr algn="ctr"/>
            <a:endParaRPr lang="pl-PL" sz="3000" dirty="0">
              <a:latin typeface="Fira Sans Light" panose="020B0403050000020004" pitchFamily="34" charset="0"/>
            </a:endParaRPr>
          </a:p>
        </p:txBody>
      </p:sp>
      <p:sp>
        <p:nvSpPr>
          <p:cNvPr id="5" name="TextBox 5">
            <a:extLst>
              <a:ext uri="{FF2B5EF4-FFF2-40B4-BE49-F238E27FC236}">
                <a16:creationId xmlns:a16="http://schemas.microsoft.com/office/drawing/2014/main" id="{212628F5-ABAC-ABA8-A960-F584E893BA2A}"/>
              </a:ext>
            </a:extLst>
          </p:cNvPr>
          <p:cNvSpPr txBox="1"/>
          <p:nvPr/>
        </p:nvSpPr>
        <p:spPr>
          <a:xfrm>
            <a:off x="1028699" y="2299487"/>
            <a:ext cx="16048913" cy="493725"/>
          </a:xfrm>
          <a:prstGeom prst="rect">
            <a:avLst/>
          </a:prstGeom>
        </p:spPr>
        <p:txBody>
          <a:bodyPr lIns="0" tIns="0" rIns="0" bIns="0" rtlCol="0" anchor="t">
            <a:spAutoFit/>
          </a:bodyPr>
          <a:lstStyle/>
          <a:p>
            <a:pPr algn="ctr">
              <a:lnSpc>
                <a:spcPts val="4094"/>
              </a:lnSpc>
            </a:pPr>
            <a:r>
              <a:rPr lang="pl-PL" sz="2500" dirty="0">
                <a:latin typeface="Fira Sans Light" panose="020B0403050000020004" pitchFamily="34" charset="0"/>
              </a:rPr>
              <a:t>Najważniejszy moduł komputera.</a:t>
            </a:r>
            <a:endParaRPr lang="en-US" sz="2500" spc="14" dirty="0">
              <a:solidFill>
                <a:srgbClr val="000000"/>
              </a:solidFill>
              <a:latin typeface="Fira Sans Light" panose="020B0403050000020004" pitchFamily="34" charset="0"/>
              <a:ea typeface="Fira Sans Light"/>
              <a:cs typeface="Fira Sans Light"/>
              <a:sym typeface="Fira Sans Light"/>
            </a:endParaRPr>
          </a:p>
        </p:txBody>
      </p:sp>
    </p:spTree>
    <p:extLst>
      <p:ext uri="{BB962C8B-B14F-4D97-AF65-F5344CB8AC3E}">
        <p14:creationId xmlns:p14="http://schemas.microsoft.com/office/powerpoint/2010/main" val="2059262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E3998-4820-4F80-C5D0-246B504321D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4F5868E-419F-8C5A-0B2D-9A7A3B8BFAAE}"/>
              </a:ext>
            </a:extLst>
          </p:cNvPr>
          <p:cNvSpPr txBox="1"/>
          <p:nvPr/>
        </p:nvSpPr>
        <p:spPr>
          <a:xfrm>
            <a:off x="11413123" y="3390900"/>
            <a:ext cx="5187209" cy="3447098"/>
          </a:xfrm>
          <a:prstGeom prst="rect">
            <a:avLst/>
          </a:prstGeom>
        </p:spPr>
        <p:txBody>
          <a:bodyPr lIns="0" tIns="0" rIns="0" bIns="0" rtlCol="0" anchor="t">
            <a:spAutoFit/>
          </a:bodyPr>
          <a:lstStyle/>
          <a:p>
            <a:pPr marL="457200" indent="-457200">
              <a:buFont typeface="Arial" panose="020B0604020202020204" pitchFamily="34" charset="0"/>
              <a:buChar char="•"/>
            </a:pPr>
            <a:r>
              <a:rPr lang="pl-PL" sz="2800" dirty="0">
                <a:latin typeface="Fira Sans" panose="020B0503050000020004" pitchFamily="34" charset="0"/>
              </a:rPr>
              <a:t>Dostępny tylko na sprzęcie Apple, który jest droższy.</a:t>
            </a:r>
          </a:p>
          <a:p>
            <a:pPr marL="457200" indent="-457200">
              <a:buFont typeface="Arial" panose="020B0604020202020204" pitchFamily="34" charset="0"/>
              <a:buChar char="•"/>
            </a:pPr>
            <a:r>
              <a:rPr lang="pl-PL" sz="2800" dirty="0">
                <a:latin typeface="Fira Sans" panose="020B0503050000020004" pitchFamily="34" charset="0"/>
              </a:rPr>
              <a:t>Ograniczona kompatybilność z niektórymi aplikacjami i grami.</a:t>
            </a:r>
          </a:p>
          <a:p>
            <a:pPr marL="457200" indent="-457200">
              <a:buFont typeface="Arial" panose="020B0604020202020204" pitchFamily="34" charset="0"/>
              <a:buChar char="•"/>
            </a:pPr>
            <a:r>
              <a:rPr lang="pl-PL" sz="2800" dirty="0">
                <a:latin typeface="Fira Sans" panose="020B0503050000020004" pitchFamily="34" charset="0"/>
              </a:rPr>
              <a:t>Mniejsze możliwości personalizacji w porównaniu z </a:t>
            </a:r>
            <a:r>
              <a:rPr lang="pl-PL" sz="2800" dirty="0" err="1">
                <a:latin typeface="Fira Sans" panose="020B0503050000020004" pitchFamily="34" charset="0"/>
              </a:rPr>
              <a:t>Linuxem</a:t>
            </a:r>
            <a:r>
              <a:rPr lang="pl-PL" sz="2800" dirty="0">
                <a:latin typeface="Fira Sans" panose="020B0503050000020004" pitchFamily="34" charset="0"/>
              </a:rPr>
              <a:t>.</a:t>
            </a:r>
          </a:p>
        </p:txBody>
      </p:sp>
      <p:sp>
        <p:nvSpPr>
          <p:cNvPr id="3" name="TextBox 3">
            <a:extLst>
              <a:ext uri="{FF2B5EF4-FFF2-40B4-BE49-F238E27FC236}">
                <a16:creationId xmlns:a16="http://schemas.microsoft.com/office/drawing/2014/main" id="{1F1E1D33-A638-1BF0-F175-B5E8F3F44802}"/>
              </a:ext>
            </a:extLst>
          </p:cNvPr>
          <p:cNvSpPr txBox="1"/>
          <p:nvPr/>
        </p:nvSpPr>
        <p:spPr>
          <a:xfrm>
            <a:off x="12191998" y="2852291"/>
            <a:ext cx="3629457" cy="538609"/>
          </a:xfrm>
          <a:prstGeom prst="rect">
            <a:avLst/>
          </a:prstGeom>
        </p:spPr>
        <p:txBody>
          <a:bodyPr lIns="0" tIns="0" rIns="0" bIns="0" rtlCol="0" anchor="t">
            <a:spAutoFit/>
          </a:bodyPr>
          <a:lstStyle/>
          <a:p>
            <a:pPr algn="ctr">
              <a:lnSpc>
                <a:spcPts val="4200"/>
              </a:lnSpc>
            </a:pPr>
            <a:r>
              <a:rPr lang="pl-PL" sz="3500" b="1" spc="105" dirty="0">
                <a:solidFill>
                  <a:srgbClr val="1836B2"/>
                </a:solidFill>
                <a:latin typeface="Fira Sans Ultra-Bold"/>
                <a:ea typeface="Fira Sans Ultra-Bold"/>
                <a:cs typeface="Fira Sans Ultra-Bold"/>
                <a:sym typeface="Fira Sans Ultra-Bold"/>
              </a:rPr>
              <a:t>Wady</a:t>
            </a:r>
            <a:endParaRPr lang="en-US" sz="3500" b="1" spc="105" dirty="0">
              <a:solidFill>
                <a:srgbClr val="1836B2"/>
              </a:solidFill>
              <a:latin typeface="Fira Sans Ultra-Bold"/>
              <a:ea typeface="Fira Sans Ultra-Bold"/>
              <a:cs typeface="Fira Sans Ultra-Bold"/>
              <a:sym typeface="Fira Sans Ultra-Bold"/>
            </a:endParaRPr>
          </a:p>
        </p:txBody>
      </p:sp>
      <p:sp>
        <p:nvSpPr>
          <p:cNvPr id="9" name="TextBox 9">
            <a:extLst>
              <a:ext uri="{FF2B5EF4-FFF2-40B4-BE49-F238E27FC236}">
                <a16:creationId xmlns:a16="http://schemas.microsoft.com/office/drawing/2014/main" id="{89FAE69B-95D2-BE9F-3694-B2B21FD00DAD}"/>
              </a:ext>
            </a:extLst>
          </p:cNvPr>
          <p:cNvSpPr txBox="1"/>
          <p:nvPr/>
        </p:nvSpPr>
        <p:spPr>
          <a:xfrm>
            <a:off x="1210387" y="1085929"/>
            <a:ext cx="16048913" cy="1252220"/>
          </a:xfrm>
          <a:prstGeom prst="rect">
            <a:avLst/>
          </a:prstGeom>
        </p:spPr>
        <p:txBody>
          <a:bodyPr lIns="0" tIns="0" rIns="0" bIns="0" rtlCol="0" anchor="t">
            <a:spAutoFit/>
          </a:bodyPr>
          <a:lstStyle/>
          <a:p>
            <a:pPr algn="ctr">
              <a:lnSpc>
                <a:spcPts val="9460"/>
              </a:lnSpc>
            </a:pPr>
            <a:r>
              <a:rPr lang="pl-PL" sz="8600" b="1" dirty="0" err="1">
                <a:solidFill>
                  <a:srgbClr val="1836B2"/>
                </a:solidFill>
                <a:latin typeface="Fira Sans Semi-Bold"/>
                <a:ea typeface="Fira Sans Semi-Bold"/>
                <a:cs typeface="Fira Sans Semi-Bold"/>
                <a:sym typeface="Fira Sans Semi-Bold"/>
              </a:rPr>
              <a:t>macOS</a:t>
            </a:r>
            <a:endParaRPr lang="en-US" sz="8600" b="1" dirty="0">
              <a:solidFill>
                <a:srgbClr val="1836B2"/>
              </a:solidFill>
              <a:latin typeface="Fira Sans Semi-Bold"/>
              <a:ea typeface="Fira Sans Semi-Bold"/>
              <a:cs typeface="Fira Sans Semi-Bold"/>
              <a:sym typeface="Fira Sans Semi-Bold"/>
            </a:endParaRPr>
          </a:p>
        </p:txBody>
      </p:sp>
      <p:sp>
        <p:nvSpPr>
          <p:cNvPr id="14" name="TextBox 2">
            <a:extLst>
              <a:ext uri="{FF2B5EF4-FFF2-40B4-BE49-F238E27FC236}">
                <a16:creationId xmlns:a16="http://schemas.microsoft.com/office/drawing/2014/main" id="{F89F1C0A-33F5-0DB5-3C23-636ADC9A1A1A}"/>
              </a:ext>
            </a:extLst>
          </p:cNvPr>
          <p:cNvSpPr txBox="1"/>
          <p:nvPr/>
        </p:nvSpPr>
        <p:spPr>
          <a:xfrm>
            <a:off x="1687668" y="3390900"/>
            <a:ext cx="5187209" cy="2585323"/>
          </a:xfrm>
          <a:prstGeom prst="rect">
            <a:avLst/>
          </a:prstGeom>
        </p:spPr>
        <p:txBody>
          <a:bodyPr lIns="0" tIns="0" rIns="0" bIns="0" rtlCol="0" anchor="t">
            <a:spAutoFit/>
          </a:bodyPr>
          <a:lstStyle/>
          <a:p>
            <a:pPr marL="285750" indent="-285750">
              <a:buFont typeface="Arial" panose="020B0604020202020204" pitchFamily="34" charset="0"/>
              <a:buChar char="•"/>
            </a:pPr>
            <a:r>
              <a:rPr lang="pl-PL" sz="2800" dirty="0">
                <a:latin typeface="Fira Sans" panose="020B0503050000020004" pitchFamily="34" charset="0"/>
              </a:rPr>
              <a:t>Elegancki interfejs z intuicyjną nawigacją.</a:t>
            </a:r>
          </a:p>
          <a:p>
            <a:pPr marL="285750" indent="-285750">
              <a:buFont typeface="Arial" panose="020B0604020202020204" pitchFamily="34" charset="0"/>
              <a:buChar char="•"/>
            </a:pPr>
            <a:r>
              <a:rPr lang="pl-PL" sz="2800" dirty="0">
                <a:latin typeface="Fira Sans" panose="020B0503050000020004" pitchFamily="34" charset="0"/>
              </a:rPr>
              <a:t>Wysoka wydajność i stabilność działania.</a:t>
            </a:r>
          </a:p>
          <a:p>
            <a:pPr marL="285750" indent="-285750">
              <a:buFont typeface="Arial" panose="020B0604020202020204" pitchFamily="34" charset="0"/>
              <a:buChar char="•"/>
            </a:pPr>
            <a:r>
              <a:rPr lang="pl-PL" sz="2800" dirty="0">
                <a:latin typeface="Fira Sans" panose="020B0503050000020004" pitchFamily="34" charset="0"/>
              </a:rPr>
              <a:t>Doskonała integracja z innymi urządzeniami Apple</a:t>
            </a:r>
            <a:r>
              <a:rPr lang="pl-PL" dirty="0"/>
              <a:t>.</a:t>
            </a:r>
          </a:p>
        </p:txBody>
      </p:sp>
      <p:sp>
        <p:nvSpPr>
          <p:cNvPr id="15" name="TextBox 3">
            <a:extLst>
              <a:ext uri="{FF2B5EF4-FFF2-40B4-BE49-F238E27FC236}">
                <a16:creationId xmlns:a16="http://schemas.microsoft.com/office/drawing/2014/main" id="{F769E1B6-BB7A-A96E-B2C8-43DADF17BF76}"/>
              </a:ext>
            </a:extLst>
          </p:cNvPr>
          <p:cNvSpPr txBox="1"/>
          <p:nvPr/>
        </p:nvSpPr>
        <p:spPr>
          <a:xfrm>
            <a:off x="2466543" y="2852291"/>
            <a:ext cx="3629457" cy="538609"/>
          </a:xfrm>
          <a:prstGeom prst="rect">
            <a:avLst/>
          </a:prstGeom>
        </p:spPr>
        <p:txBody>
          <a:bodyPr lIns="0" tIns="0" rIns="0" bIns="0" rtlCol="0" anchor="t">
            <a:spAutoFit/>
          </a:bodyPr>
          <a:lstStyle/>
          <a:p>
            <a:pPr algn="ctr">
              <a:lnSpc>
                <a:spcPts val="4200"/>
              </a:lnSpc>
            </a:pPr>
            <a:r>
              <a:rPr lang="pl-PL" sz="3500" b="1" spc="105" dirty="0">
                <a:solidFill>
                  <a:srgbClr val="1836B2"/>
                </a:solidFill>
                <a:latin typeface="Fira Sans Ultra-Bold"/>
                <a:ea typeface="Fira Sans Ultra-Bold"/>
                <a:cs typeface="Fira Sans Ultra-Bold"/>
                <a:sym typeface="Fira Sans Ultra-Bold"/>
              </a:rPr>
              <a:t>Zalety</a:t>
            </a:r>
            <a:endParaRPr lang="en-US" sz="3500" b="1" spc="105" dirty="0">
              <a:solidFill>
                <a:srgbClr val="1836B2"/>
              </a:solidFill>
              <a:latin typeface="Fira Sans Ultra-Bold"/>
              <a:ea typeface="Fira Sans Ultra-Bold"/>
              <a:cs typeface="Fira Sans Ultra-Bold"/>
              <a:sym typeface="Fira Sans Ultra-Bold"/>
            </a:endParaRPr>
          </a:p>
        </p:txBody>
      </p:sp>
    </p:spTree>
    <p:extLst>
      <p:ext uri="{BB962C8B-B14F-4D97-AF65-F5344CB8AC3E}">
        <p14:creationId xmlns:p14="http://schemas.microsoft.com/office/powerpoint/2010/main" val="1715605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520AF-D6F2-4781-BE67-D2D834BEF25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595E1A9-C6A3-E3BD-54F7-9D6569465BFB}"/>
              </a:ext>
            </a:extLst>
          </p:cNvPr>
          <p:cNvSpPr txBox="1"/>
          <p:nvPr/>
        </p:nvSpPr>
        <p:spPr>
          <a:xfrm>
            <a:off x="11413123" y="3390900"/>
            <a:ext cx="5187209" cy="5601533"/>
          </a:xfrm>
          <a:prstGeom prst="rect">
            <a:avLst/>
          </a:prstGeom>
        </p:spPr>
        <p:txBody>
          <a:bodyPr lIns="0" tIns="0" rIns="0" bIns="0" rtlCol="0" anchor="t">
            <a:spAutoFit/>
          </a:bodyPr>
          <a:lstStyle/>
          <a:p>
            <a:pPr marL="457200" indent="-457200">
              <a:buFont typeface="Arial" panose="020B0604020202020204" pitchFamily="34" charset="0"/>
              <a:buChar char="•"/>
            </a:pPr>
            <a:r>
              <a:rPr lang="pl-PL" sz="2800" dirty="0">
                <a:latin typeface="Fira Sans" panose="020B0503050000020004" pitchFamily="34" charset="0"/>
              </a:rPr>
              <a:t>Darmowy</a:t>
            </a:r>
          </a:p>
          <a:p>
            <a:pPr marL="457200" indent="-457200">
              <a:buFont typeface="Arial" panose="020B0604020202020204" pitchFamily="34" charset="0"/>
              <a:buChar char="•"/>
            </a:pPr>
            <a:r>
              <a:rPr lang="pl-PL" sz="2800" dirty="0">
                <a:latin typeface="Fira Sans" panose="020B0503050000020004" pitchFamily="34" charset="0"/>
              </a:rPr>
              <a:t>Ogromna liczba aplikacji</a:t>
            </a:r>
          </a:p>
          <a:p>
            <a:pPr marL="457200" indent="-457200">
              <a:buFont typeface="Arial" panose="020B0604020202020204" pitchFamily="34" charset="0"/>
              <a:buChar char="•"/>
            </a:pPr>
            <a:r>
              <a:rPr lang="pl-PL" sz="2800" dirty="0">
                <a:latin typeface="Fira Sans" panose="020B0503050000020004" pitchFamily="34" charset="0"/>
              </a:rPr>
              <a:t>Działa na wielu urządzeniach</a:t>
            </a:r>
          </a:p>
          <a:p>
            <a:pPr marL="457200" indent="-457200">
              <a:buFont typeface="Arial" panose="020B0604020202020204" pitchFamily="34" charset="0"/>
              <a:buChar char="•"/>
            </a:pPr>
            <a:r>
              <a:rPr lang="pl-PL" sz="2800" dirty="0">
                <a:latin typeface="Fira Sans" panose="020B0503050000020004" pitchFamily="34" charset="0"/>
              </a:rPr>
              <a:t>Możliwość modyfikacji</a:t>
            </a:r>
          </a:p>
          <a:p>
            <a:pPr marL="457200" indent="-457200">
              <a:buFont typeface="Arial" panose="020B0604020202020204" pitchFamily="34" charset="0"/>
              <a:buChar char="•"/>
            </a:pPr>
            <a:r>
              <a:rPr lang="pl-PL" sz="2800" dirty="0">
                <a:latin typeface="Fira Sans" panose="020B0503050000020004" pitchFamily="34" charset="0"/>
              </a:rPr>
              <a:t>Obsługa kart pamięci i wielu standardów</a:t>
            </a:r>
          </a:p>
          <a:p>
            <a:pPr marL="457200" indent="-457200">
              <a:buFont typeface="Arial" panose="020B0604020202020204" pitchFamily="34" charset="0"/>
              <a:buChar char="•"/>
            </a:pPr>
            <a:endParaRPr lang="pl-PL" sz="2800" dirty="0">
              <a:latin typeface="Fira Sans" panose="020B0503050000020004" pitchFamily="34" charset="0"/>
            </a:endParaRPr>
          </a:p>
          <a:p>
            <a:pPr marL="457200" indent="-457200">
              <a:buFont typeface="Arial" panose="020B0604020202020204" pitchFamily="34" charset="0"/>
              <a:buChar char="•"/>
            </a:pPr>
            <a:r>
              <a:rPr lang="pl-PL" sz="2800" dirty="0">
                <a:latin typeface="Fira Sans" panose="020B0503050000020004" pitchFamily="34" charset="0"/>
              </a:rPr>
              <a:t>Fragmentacja (różne wersje na różnych telefonach)</a:t>
            </a:r>
          </a:p>
          <a:p>
            <a:pPr marL="457200" indent="-457200">
              <a:buFont typeface="Arial" panose="020B0604020202020204" pitchFamily="34" charset="0"/>
              <a:buChar char="•"/>
            </a:pPr>
            <a:r>
              <a:rPr lang="pl-PL" sz="2800" dirty="0">
                <a:latin typeface="Fira Sans" panose="020B0503050000020004" pitchFamily="34" charset="0"/>
              </a:rPr>
              <a:t>Reklamy i złośliwe aplikacje</a:t>
            </a:r>
          </a:p>
          <a:p>
            <a:pPr marL="457200" indent="-457200">
              <a:buFont typeface="Arial" panose="020B0604020202020204" pitchFamily="34" charset="0"/>
              <a:buChar char="•"/>
            </a:pPr>
            <a:r>
              <a:rPr lang="pl-PL" sz="2800" dirty="0">
                <a:latin typeface="Fira Sans" panose="020B0503050000020004" pitchFamily="34" charset="0"/>
              </a:rPr>
              <a:t>Często wolniejsze aktualizacje</a:t>
            </a:r>
          </a:p>
          <a:p>
            <a:pPr marL="457200" indent="-457200">
              <a:buFont typeface="Arial" panose="020B0604020202020204" pitchFamily="34" charset="0"/>
              <a:buChar char="•"/>
            </a:pPr>
            <a:r>
              <a:rPr lang="pl-PL" sz="2800" dirty="0">
                <a:latin typeface="Fira Sans" panose="020B0503050000020004" pitchFamily="34" charset="0"/>
              </a:rPr>
              <a:t>Może zwalniać po czasie</a:t>
            </a:r>
          </a:p>
        </p:txBody>
      </p:sp>
      <p:sp>
        <p:nvSpPr>
          <p:cNvPr id="3" name="TextBox 3">
            <a:extLst>
              <a:ext uri="{FF2B5EF4-FFF2-40B4-BE49-F238E27FC236}">
                <a16:creationId xmlns:a16="http://schemas.microsoft.com/office/drawing/2014/main" id="{EF7CA2AC-5D0D-9DFC-9BB4-D4B215701EA2}"/>
              </a:ext>
            </a:extLst>
          </p:cNvPr>
          <p:cNvSpPr txBox="1"/>
          <p:nvPr/>
        </p:nvSpPr>
        <p:spPr>
          <a:xfrm>
            <a:off x="12191998" y="2852291"/>
            <a:ext cx="3629457" cy="538609"/>
          </a:xfrm>
          <a:prstGeom prst="rect">
            <a:avLst/>
          </a:prstGeom>
        </p:spPr>
        <p:txBody>
          <a:bodyPr lIns="0" tIns="0" rIns="0" bIns="0" rtlCol="0" anchor="t">
            <a:spAutoFit/>
          </a:bodyPr>
          <a:lstStyle/>
          <a:p>
            <a:pPr algn="ctr">
              <a:lnSpc>
                <a:spcPts val="4200"/>
              </a:lnSpc>
            </a:pPr>
            <a:r>
              <a:rPr lang="pl-PL" sz="3500" b="1" spc="105" dirty="0">
                <a:solidFill>
                  <a:srgbClr val="1836B2"/>
                </a:solidFill>
                <a:latin typeface="Fira Sans Ultra-Bold"/>
                <a:ea typeface="Fira Sans Ultra-Bold"/>
                <a:cs typeface="Fira Sans Ultra-Bold"/>
                <a:sym typeface="Fira Sans Ultra-Bold"/>
              </a:rPr>
              <a:t>Android</a:t>
            </a:r>
            <a:endParaRPr lang="en-US" sz="3500" b="1" spc="105" dirty="0">
              <a:solidFill>
                <a:srgbClr val="1836B2"/>
              </a:solidFill>
              <a:latin typeface="Fira Sans Ultra-Bold"/>
              <a:ea typeface="Fira Sans Ultra-Bold"/>
              <a:cs typeface="Fira Sans Ultra-Bold"/>
              <a:sym typeface="Fira Sans Ultra-Bold"/>
            </a:endParaRPr>
          </a:p>
        </p:txBody>
      </p:sp>
      <p:sp>
        <p:nvSpPr>
          <p:cNvPr id="9" name="TextBox 9">
            <a:extLst>
              <a:ext uri="{FF2B5EF4-FFF2-40B4-BE49-F238E27FC236}">
                <a16:creationId xmlns:a16="http://schemas.microsoft.com/office/drawing/2014/main" id="{DF22DC01-5DD0-2D97-DCCD-857725EA7A80}"/>
              </a:ext>
            </a:extLst>
          </p:cNvPr>
          <p:cNvSpPr txBox="1"/>
          <p:nvPr/>
        </p:nvSpPr>
        <p:spPr>
          <a:xfrm>
            <a:off x="1210387" y="1085929"/>
            <a:ext cx="16048913" cy="1252220"/>
          </a:xfrm>
          <a:prstGeom prst="rect">
            <a:avLst/>
          </a:prstGeom>
        </p:spPr>
        <p:txBody>
          <a:bodyPr lIns="0" tIns="0" rIns="0" bIns="0" rtlCol="0" anchor="t">
            <a:spAutoFit/>
          </a:bodyPr>
          <a:lstStyle/>
          <a:p>
            <a:pPr algn="ctr">
              <a:lnSpc>
                <a:spcPts val="9460"/>
              </a:lnSpc>
            </a:pPr>
            <a:r>
              <a:rPr lang="pl-PL" sz="8600" b="1" dirty="0">
                <a:solidFill>
                  <a:srgbClr val="1836B2"/>
                </a:solidFill>
                <a:latin typeface="Fira Sans Semi-Bold"/>
                <a:ea typeface="Fira Sans Semi-Bold"/>
                <a:cs typeface="Fira Sans Semi-Bold"/>
                <a:sym typeface="Fira Sans Semi-Bold"/>
              </a:rPr>
              <a:t>iOS vs. Android</a:t>
            </a:r>
            <a:endParaRPr lang="en-US" sz="8600" b="1" dirty="0">
              <a:solidFill>
                <a:srgbClr val="1836B2"/>
              </a:solidFill>
              <a:latin typeface="Fira Sans Semi-Bold"/>
              <a:ea typeface="Fira Sans Semi-Bold"/>
              <a:cs typeface="Fira Sans Semi-Bold"/>
              <a:sym typeface="Fira Sans Semi-Bold"/>
            </a:endParaRPr>
          </a:p>
        </p:txBody>
      </p:sp>
      <p:sp>
        <p:nvSpPr>
          <p:cNvPr id="14" name="TextBox 2">
            <a:extLst>
              <a:ext uri="{FF2B5EF4-FFF2-40B4-BE49-F238E27FC236}">
                <a16:creationId xmlns:a16="http://schemas.microsoft.com/office/drawing/2014/main" id="{8DB613B6-BB48-4604-3894-F1C738B0D9F8}"/>
              </a:ext>
            </a:extLst>
          </p:cNvPr>
          <p:cNvSpPr txBox="1"/>
          <p:nvPr/>
        </p:nvSpPr>
        <p:spPr>
          <a:xfrm>
            <a:off x="1687668" y="3390900"/>
            <a:ext cx="5187209" cy="4739759"/>
          </a:xfrm>
          <a:prstGeom prst="rect">
            <a:avLst/>
          </a:prstGeom>
        </p:spPr>
        <p:txBody>
          <a:bodyPr lIns="0" tIns="0" rIns="0" bIns="0" rtlCol="0" anchor="t">
            <a:spAutoFit/>
          </a:bodyPr>
          <a:lstStyle/>
          <a:p>
            <a:pPr marL="285750" indent="-285750">
              <a:buFont typeface="Arial" panose="020B0604020202020204" pitchFamily="34" charset="0"/>
              <a:buChar char="•"/>
            </a:pPr>
            <a:r>
              <a:rPr lang="pl-PL" sz="2800" dirty="0">
                <a:latin typeface="Fira Sans" panose="020B0503050000020004" pitchFamily="34" charset="0"/>
              </a:rPr>
              <a:t>Stabilny i szybki</a:t>
            </a:r>
          </a:p>
          <a:p>
            <a:pPr marL="285750" indent="-285750">
              <a:buFont typeface="Arial" panose="020B0604020202020204" pitchFamily="34" charset="0"/>
              <a:buChar char="•"/>
            </a:pPr>
            <a:r>
              <a:rPr lang="pl-PL" sz="2800" dirty="0">
                <a:latin typeface="Fira Sans" panose="020B0503050000020004" pitchFamily="34" charset="0"/>
              </a:rPr>
              <a:t>Regularne aktualizacje</a:t>
            </a:r>
          </a:p>
          <a:p>
            <a:pPr marL="285750" indent="-285750">
              <a:buFont typeface="Arial" panose="020B0604020202020204" pitchFamily="34" charset="0"/>
              <a:buChar char="•"/>
            </a:pPr>
            <a:r>
              <a:rPr lang="pl-PL" sz="2800" dirty="0">
                <a:latin typeface="Fira Sans" panose="020B0503050000020004" pitchFamily="34" charset="0"/>
              </a:rPr>
              <a:t>Bardzo bezpieczny</a:t>
            </a:r>
          </a:p>
          <a:p>
            <a:pPr marL="285750" indent="-285750">
              <a:buFont typeface="Arial" panose="020B0604020202020204" pitchFamily="34" charset="0"/>
              <a:buChar char="•"/>
            </a:pPr>
            <a:r>
              <a:rPr lang="pl-PL" sz="2800" dirty="0">
                <a:latin typeface="Fira Sans" panose="020B0503050000020004" pitchFamily="34" charset="0"/>
              </a:rPr>
              <a:t>Spójny ekosystem Apple</a:t>
            </a:r>
          </a:p>
          <a:p>
            <a:pPr marL="285750" indent="-285750">
              <a:buFont typeface="Arial" panose="020B0604020202020204" pitchFamily="34" charset="0"/>
              <a:buChar char="•"/>
            </a:pPr>
            <a:r>
              <a:rPr lang="pl-PL" sz="2800" dirty="0">
                <a:latin typeface="Fira Sans" panose="020B0503050000020004" pitchFamily="34" charset="0"/>
              </a:rPr>
              <a:t>Łatwy w obsłudze </a:t>
            </a:r>
          </a:p>
          <a:p>
            <a:pPr marL="285750" indent="-285750">
              <a:buFont typeface="Arial" panose="020B0604020202020204" pitchFamily="34" charset="0"/>
              <a:buChar char="•"/>
            </a:pPr>
            <a:endParaRPr lang="pl-PL" sz="2800" dirty="0">
              <a:latin typeface="Fira Sans" panose="020B0503050000020004" pitchFamily="34" charset="0"/>
            </a:endParaRPr>
          </a:p>
          <a:p>
            <a:pPr marL="285750" indent="-285750">
              <a:buFont typeface="Arial" panose="020B0604020202020204" pitchFamily="34" charset="0"/>
              <a:buChar char="•"/>
            </a:pPr>
            <a:r>
              <a:rPr lang="pl-PL" sz="2800" dirty="0">
                <a:latin typeface="Fira Sans" panose="020B0503050000020004" pitchFamily="34" charset="0"/>
              </a:rPr>
              <a:t>Tylko na iPhone/iPad</a:t>
            </a:r>
          </a:p>
          <a:p>
            <a:pPr marL="285750" indent="-285750">
              <a:buFont typeface="Arial" panose="020B0604020202020204" pitchFamily="34" charset="0"/>
              <a:buChar char="•"/>
            </a:pPr>
            <a:r>
              <a:rPr lang="pl-PL" sz="2800" dirty="0">
                <a:latin typeface="Fira Sans" panose="020B0503050000020004" pitchFamily="34" charset="0"/>
              </a:rPr>
              <a:t>Drogi sprzęt</a:t>
            </a:r>
          </a:p>
          <a:p>
            <a:pPr marL="285750" indent="-285750">
              <a:buFont typeface="Arial" panose="020B0604020202020204" pitchFamily="34" charset="0"/>
              <a:buChar char="•"/>
            </a:pPr>
            <a:r>
              <a:rPr lang="pl-PL" sz="2800" dirty="0">
                <a:latin typeface="Fira Sans" panose="020B0503050000020004" pitchFamily="34" charset="0"/>
              </a:rPr>
              <a:t>Mała personalizacja</a:t>
            </a:r>
          </a:p>
          <a:p>
            <a:pPr marL="285750" indent="-285750">
              <a:buFont typeface="Arial" panose="020B0604020202020204" pitchFamily="34" charset="0"/>
              <a:buChar char="•"/>
            </a:pPr>
            <a:r>
              <a:rPr lang="pl-PL" sz="2800" dirty="0">
                <a:latin typeface="Fira Sans" panose="020B0503050000020004" pitchFamily="34" charset="0"/>
              </a:rPr>
              <a:t>Mniej aplikacji darmowych niż Android</a:t>
            </a:r>
          </a:p>
        </p:txBody>
      </p:sp>
      <p:sp>
        <p:nvSpPr>
          <p:cNvPr id="15" name="TextBox 3">
            <a:extLst>
              <a:ext uri="{FF2B5EF4-FFF2-40B4-BE49-F238E27FC236}">
                <a16:creationId xmlns:a16="http://schemas.microsoft.com/office/drawing/2014/main" id="{E15ECC17-111F-4EE0-9313-DCFCC5AEDE6A}"/>
              </a:ext>
            </a:extLst>
          </p:cNvPr>
          <p:cNvSpPr txBox="1"/>
          <p:nvPr/>
        </p:nvSpPr>
        <p:spPr>
          <a:xfrm>
            <a:off x="2466543" y="2852291"/>
            <a:ext cx="3629457" cy="538609"/>
          </a:xfrm>
          <a:prstGeom prst="rect">
            <a:avLst/>
          </a:prstGeom>
        </p:spPr>
        <p:txBody>
          <a:bodyPr lIns="0" tIns="0" rIns="0" bIns="0" rtlCol="0" anchor="t">
            <a:spAutoFit/>
          </a:bodyPr>
          <a:lstStyle/>
          <a:p>
            <a:pPr algn="ctr">
              <a:lnSpc>
                <a:spcPts val="4200"/>
              </a:lnSpc>
            </a:pPr>
            <a:r>
              <a:rPr lang="pl-PL" sz="3500" b="1" spc="105" dirty="0">
                <a:solidFill>
                  <a:srgbClr val="1836B2"/>
                </a:solidFill>
                <a:latin typeface="Fira Sans Ultra-Bold"/>
                <a:ea typeface="Fira Sans Ultra-Bold"/>
                <a:cs typeface="Fira Sans Ultra-Bold"/>
                <a:sym typeface="Fira Sans Ultra-Bold"/>
              </a:rPr>
              <a:t>iOS</a:t>
            </a:r>
            <a:endParaRPr lang="en-US" sz="3500" b="1" spc="105" dirty="0">
              <a:solidFill>
                <a:srgbClr val="1836B2"/>
              </a:solidFill>
              <a:latin typeface="Fira Sans Ultra-Bold"/>
              <a:ea typeface="Fira Sans Ultra-Bold"/>
              <a:cs typeface="Fira Sans Ultra-Bold"/>
              <a:sym typeface="Fira Sans Ultra-Bold"/>
            </a:endParaRPr>
          </a:p>
        </p:txBody>
      </p:sp>
    </p:spTree>
    <p:extLst>
      <p:ext uri="{BB962C8B-B14F-4D97-AF65-F5344CB8AC3E}">
        <p14:creationId xmlns:p14="http://schemas.microsoft.com/office/powerpoint/2010/main" val="1667777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48FD5-BEC4-2DC9-FAB4-FD6C828407CA}"/>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2C8D89AA-87AA-09B5-3235-A77DE1B12602}"/>
              </a:ext>
            </a:extLst>
          </p:cNvPr>
          <p:cNvSpPr txBox="1"/>
          <p:nvPr/>
        </p:nvSpPr>
        <p:spPr>
          <a:xfrm>
            <a:off x="1210387" y="1085929"/>
            <a:ext cx="16048913" cy="2436564"/>
          </a:xfrm>
          <a:prstGeom prst="rect">
            <a:avLst/>
          </a:prstGeom>
        </p:spPr>
        <p:txBody>
          <a:bodyPr lIns="0" tIns="0" rIns="0" bIns="0" rtlCol="0" anchor="t">
            <a:spAutoFit/>
          </a:bodyPr>
          <a:lstStyle/>
          <a:p>
            <a:pPr algn="ctr">
              <a:lnSpc>
                <a:spcPts val="9460"/>
              </a:lnSpc>
            </a:pPr>
            <a:r>
              <a:rPr lang="pl-PL" sz="8600" b="1" dirty="0">
                <a:solidFill>
                  <a:srgbClr val="1836B2"/>
                </a:solidFill>
                <a:latin typeface="Fira Sans Semi-Bold"/>
                <a:ea typeface="Fira Sans Semi-Bold"/>
                <a:cs typeface="Fira Sans Semi-Bold"/>
                <a:sym typeface="Fira Sans Semi-Bold"/>
              </a:rPr>
              <a:t>Podział programów komputerowych</a:t>
            </a:r>
            <a:endParaRPr lang="en-US" sz="8600" b="1" dirty="0">
              <a:solidFill>
                <a:srgbClr val="1836B2"/>
              </a:solidFill>
              <a:latin typeface="Fira Sans Semi-Bold"/>
              <a:ea typeface="Fira Sans Semi-Bold"/>
              <a:cs typeface="Fira Sans Semi-Bold"/>
              <a:sym typeface="Fira Sans Semi-Bold"/>
            </a:endParaRPr>
          </a:p>
        </p:txBody>
      </p:sp>
      <p:sp>
        <p:nvSpPr>
          <p:cNvPr id="14" name="TextBox 2">
            <a:extLst>
              <a:ext uri="{FF2B5EF4-FFF2-40B4-BE49-F238E27FC236}">
                <a16:creationId xmlns:a16="http://schemas.microsoft.com/office/drawing/2014/main" id="{CDAF0D56-9F2F-D092-68C2-4737AC4D4CBE}"/>
              </a:ext>
            </a:extLst>
          </p:cNvPr>
          <p:cNvSpPr txBox="1"/>
          <p:nvPr/>
        </p:nvSpPr>
        <p:spPr>
          <a:xfrm>
            <a:off x="6550395" y="4779272"/>
            <a:ext cx="5187209" cy="4616648"/>
          </a:xfrm>
          <a:prstGeom prst="rect">
            <a:avLst/>
          </a:prstGeom>
        </p:spPr>
        <p:txBody>
          <a:bodyPr lIns="0" tIns="0" rIns="0" bIns="0" rtlCol="0" anchor="t">
            <a:spAutoFit/>
          </a:bodyPr>
          <a:lstStyle/>
          <a:p>
            <a:pPr marL="285750" indent="-285750" algn="ctr">
              <a:buFont typeface="Arial" panose="020B0604020202020204" pitchFamily="34" charset="0"/>
              <a:buChar char="•"/>
            </a:pPr>
            <a:r>
              <a:rPr lang="pl-PL" sz="2500" dirty="0">
                <a:latin typeface="Fira Sans" panose="020B0503050000020004" pitchFamily="34" charset="0"/>
              </a:rPr>
              <a:t>Programy służące do wykonywania konkretnych zadań dla użytkownika.  Do kategorii tej zaliczają się programy biurowe (edytory tekstu, arkusze kalkulacyjne), programy graficzne, przeglądarki internetowe, odtwarzacze multimediów, aplikacje komunikacyjne, a także wyspecjalizowane programy dla poszczególnych branż,</a:t>
            </a:r>
          </a:p>
        </p:txBody>
      </p:sp>
      <p:sp>
        <p:nvSpPr>
          <p:cNvPr id="4" name="TextBox 3">
            <a:extLst>
              <a:ext uri="{FF2B5EF4-FFF2-40B4-BE49-F238E27FC236}">
                <a16:creationId xmlns:a16="http://schemas.microsoft.com/office/drawing/2014/main" id="{19E91E98-446C-D198-E550-F7489E9BD58C}"/>
              </a:ext>
            </a:extLst>
          </p:cNvPr>
          <p:cNvSpPr txBox="1"/>
          <p:nvPr/>
        </p:nvSpPr>
        <p:spPr>
          <a:xfrm>
            <a:off x="7329270" y="3633602"/>
            <a:ext cx="3629457" cy="1077218"/>
          </a:xfrm>
          <a:prstGeom prst="rect">
            <a:avLst/>
          </a:prstGeom>
        </p:spPr>
        <p:txBody>
          <a:bodyPr lIns="0" tIns="0" rIns="0" bIns="0" rtlCol="0" anchor="t">
            <a:spAutoFit/>
          </a:bodyPr>
          <a:lstStyle/>
          <a:p>
            <a:pPr algn="ctr">
              <a:lnSpc>
                <a:spcPts val="4200"/>
              </a:lnSpc>
            </a:pPr>
            <a:r>
              <a:rPr lang="pl-PL" sz="3500" b="1" spc="105" dirty="0">
                <a:solidFill>
                  <a:srgbClr val="1836B2"/>
                </a:solidFill>
                <a:latin typeface="Fira Sans Ultra-Bold"/>
                <a:ea typeface="Fira Sans Ultra-Bold"/>
                <a:cs typeface="Fira Sans Ultra-Bold"/>
                <a:sym typeface="Fira Sans Ultra-Bold"/>
              </a:rPr>
              <a:t>Programy użytkowe</a:t>
            </a:r>
            <a:endParaRPr lang="en-US" sz="3500" b="1" spc="105" dirty="0">
              <a:solidFill>
                <a:srgbClr val="1836B2"/>
              </a:solidFill>
              <a:latin typeface="Fira Sans Ultra-Bold"/>
              <a:ea typeface="Fira Sans Ultra-Bold"/>
              <a:cs typeface="Fira Sans Ultra-Bold"/>
              <a:sym typeface="Fira Sans Ultra-Bold"/>
            </a:endParaRPr>
          </a:p>
        </p:txBody>
      </p:sp>
      <p:sp>
        <p:nvSpPr>
          <p:cNvPr id="5" name="TextBox 3">
            <a:extLst>
              <a:ext uri="{FF2B5EF4-FFF2-40B4-BE49-F238E27FC236}">
                <a16:creationId xmlns:a16="http://schemas.microsoft.com/office/drawing/2014/main" id="{A968F5AD-73A9-8E3B-25C0-EC28DAF2297D}"/>
              </a:ext>
            </a:extLst>
          </p:cNvPr>
          <p:cNvSpPr txBox="1"/>
          <p:nvPr/>
        </p:nvSpPr>
        <p:spPr>
          <a:xfrm>
            <a:off x="13292548" y="3633602"/>
            <a:ext cx="3629457" cy="1077218"/>
          </a:xfrm>
          <a:prstGeom prst="rect">
            <a:avLst/>
          </a:prstGeom>
        </p:spPr>
        <p:txBody>
          <a:bodyPr lIns="0" tIns="0" rIns="0" bIns="0" rtlCol="0" anchor="t">
            <a:spAutoFit/>
          </a:bodyPr>
          <a:lstStyle/>
          <a:p>
            <a:pPr algn="ctr">
              <a:lnSpc>
                <a:spcPts val="4200"/>
              </a:lnSpc>
            </a:pPr>
            <a:r>
              <a:rPr lang="pl-PL" sz="3500" b="1" spc="105" dirty="0">
                <a:solidFill>
                  <a:srgbClr val="1836B2"/>
                </a:solidFill>
                <a:latin typeface="Fira Sans Ultra-Bold"/>
                <a:ea typeface="Fira Sans Ultra-Bold"/>
                <a:cs typeface="Fira Sans Ultra-Bold"/>
                <a:sym typeface="Fira Sans Ultra-Bold"/>
              </a:rPr>
              <a:t>Programy narzędziowe</a:t>
            </a:r>
            <a:endParaRPr lang="en-US" sz="3500" b="1" spc="105" dirty="0">
              <a:solidFill>
                <a:srgbClr val="1836B2"/>
              </a:solidFill>
              <a:latin typeface="Fira Sans Ultra-Bold"/>
              <a:ea typeface="Fira Sans Ultra-Bold"/>
              <a:cs typeface="Fira Sans Ultra-Bold"/>
              <a:sym typeface="Fira Sans Ultra-Bold"/>
            </a:endParaRPr>
          </a:p>
        </p:txBody>
      </p:sp>
      <p:sp>
        <p:nvSpPr>
          <p:cNvPr id="6" name="TextBox 3">
            <a:extLst>
              <a:ext uri="{FF2B5EF4-FFF2-40B4-BE49-F238E27FC236}">
                <a16:creationId xmlns:a16="http://schemas.microsoft.com/office/drawing/2014/main" id="{97A2A2A2-072E-42B1-26D7-E73DA5F85CC4}"/>
              </a:ext>
            </a:extLst>
          </p:cNvPr>
          <p:cNvSpPr txBox="1"/>
          <p:nvPr/>
        </p:nvSpPr>
        <p:spPr>
          <a:xfrm>
            <a:off x="1365992" y="3528509"/>
            <a:ext cx="3629457" cy="1077218"/>
          </a:xfrm>
          <a:prstGeom prst="rect">
            <a:avLst/>
          </a:prstGeom>
        </p:spPr>
        <p:txBody>
          <a:bodyPr lIns="0" tIns="0" rIns="0" bIns="0" rtlCol="0" anchor="t">
            <a:spAutoFit/>
          </a:bodyPr>
          <a:lstStyle/>
          <a:p>
            <a:pPr algn="ctr">
              <a:lnSpc>
                <a:spcPts val="4200"/>
              </a:lnSpc>
            </a:pPr>
            <a:r>
              <a:rPr lang="pl-PL" sz="3500" b="1" spc="105" dirty="0">
                <a:solidFill>
                  <a:srgbClr val="1836B2"/>
                </a:solidFill>
                <a:latin typeface="Fira Sans Ultra-Bold"/>
                <a:ea typeface="Fira Sans Ultra-Bold"/>
                <a:cs typeface="Fira Sans Ultra-Bold"/>
                <a:sym typeface="Fira Sans Ultra-Bold"/>
              </a:rPr>
              <a:t>Języki programowania</a:t>
            </a:r>
            <a:endParaRPr lang="en-US" sz="3500" b="1" spc="105" dirty="0">
              <a:solidFill>
                <a:srgbClr val="1836B2"/>
              </a:solidFill>
              <a:latin typeface="Fira Sans Ultra-Bold"/>
              <a:ea typeface="Fira Sans Ultra-Bold"/>
              <a:cs typeface="Fira Sans Ultra-Bold"/>
              <a:sym typeface="Fira Sans Ultra-Bold"/>
            </a:endParaRPr>
          </a:p>
        </p:txBody>
      </p:sp>
      <p:sp>
        <p:nvSpPr>
          <p:cNvPr id="7" name="TextBox 2">
            <a:extLst>
              <a:ext uri="{FF2B5EF4-FFF2-40B4-BE49-F238E27FC236}">
                <a16:creationId xmlns:a16="http://schemas.microsoft.com/office/drawing/2014/main" id="{4AF937D3-5B35-C8D4-CD4A-519DBA648321}"/>
              </a:ext>
            </a:extLst>
          </p:cNvPr>
          <p:cNvSpPr txBox="1"/>
          <p:nvPr/>
        </p:nvSpPr>
        <p:spPr>
          <a:xfrm>
            <a:off x="12513671" y="4773256"/>
            <a:ext cx="5187209" cy="4231928"/>
          </a:xfrm>
          <a:prstGeom prst="rect">
            <a:avLst/>
          </a:prstGeom>
        </p:spPr>
        <p:txBody>
          <a:bodyPr lIns="0" tIns="0" rIns="0" bIns="0" rtlCol="0" anchor="t">
            <a:spAutoFit/>
          </a:bodyPr>
          <a:lstStyle/>
          <a:p>
            <a:pPr marL="285750" indent="-285750" algn="ctr">
              <a:buFont typeface="Arial" panose="020B0604020202020204" pitchFamily="34" charset="0"/>
              <a:buChar char="•"/>
            </a:pPr>
            <a:r>
              <a:rPr lang="pl-PL" sz="2500" dirty="0">
                <a:latin typeface="Fira Sans" panose="020B0503050000020004" pitchFamily="34" charset="0"/>
              </a:rPr>
              <a:t>Specjalistyczne oprogramowanie systemowe, które wspiera zarządzanie, optymalizację, konserwację i bezpieczeństwo komputera oraz urządzeń inteligentnych. W tej kategorii znajdują się narzędzia do czyszczenia systemu (np. </a:t>
            </a:r>
            <a:r>
              <a:rPr lang="pl-PL" sz="2500" dirty="0" err="1">
                <a:latin typeface="Fira Sans" panose="020B0503050000020004" pitchFamily="34" charset="0"/>
              </a:rPr>
              <a:t>CCleaner</a:t>
            </a:r>
            <a:r>
              <a:rPr lang="pl-PL" sz="2500" dirty="0">
                <a:latin typeface="Fira Sans" panose="020B0503050000020004" pitchFamily="34" charset="0"/>
              </a:rPr>
              <a:t>), zarządzania dyskami, odzyskiwania danych, monitorowania system.</a:t>
            </a:r>
          </a:p>
        </p:txBody>
      </p:sp>
      <p:sp>
        <p:nvSpPr>
          <p:cNvPr id="8" name="TextBox 2">
            <a:extLst>
              <a:ext uri="{FF2B5EF4-FFF2-40B4-BE49-F238E27FC236}">
                <a16:creationId xmlns:a16="http://schemas.microsoft.com/office/drawing/2014/main" id="{5307C054-0186-A200-70F4-148A869E9866}"/>
              </a:ext>
            </a:extLst>
          </p:cNvPr>
          <p:cNvSpPr txBox="1"/>
          <p:nvPr/>
        </p:nvSpPr>
        <p:spPr>
          <a:xfrm>
            <a:off x="623214" y="4710820"/>
            <a:ext cx="5187209" cy="4616648"/>
          </a:xfrm>
          <a:prstGeom prst="rect">
            <a:avLst/>
          </a:prstGeom>
        </p:spPr>
        <p:txBody>
          <a:bodyPr lIns="0" tIns="0" rIns="0" bIns="0" rtlCol="0" anchor="t">
            <a:spAutoFit/>
          </a:bodyPr>
          <a:lstStyle/>
          <a:p>
            <a:pPr marL="285750" indent="-285750" algn="ctr">
              <a:buFont typeface="Arial" panose="020B0604020202020204" pitchFamily="34" charset="0"/>
              <a:buChar char="•"/>
            </a:pPr>
            <a:r>
              <a:rPr lang="pl-PL" sz="2500" dirty="0">
                <a:latin typeface="Fira Sans" panose="020B0503050000020004" pitchFamily="34" charset="0"/>
              </a:rPr>
              <a:t>Narzędzie pozwalające formułować instrukcje dla komputera, określając jakie zadania ma wykonać. Jest to system reguł, który definiuje sposób tworzenia programów, zarówno pod kątem logicznej struktury (semantyka), jak i ich pisowni (składnia). </a:t>
            </a:r>
          </a:p>
          <a:p>
            <a:pPr marL="285750" indent="-285750" algn="ctr">
              <a:buFont typeface="Arial" panose="020B0604020202020204" pitchFamily="34" charset="0"/>
              <a:buChar char="•"/>
            </a:pPr>
            <a:endParaRPr lang="pl-PL" sz="2500" dirty="0">
              <a:latin typeface="Fira Sans" panose="020B0503050000020004" pitchFamily="34" charset="0"/>
            </a:endParaRPr>
          </a:p>
          <a:p>
            <a:pPr marL="285750" indent="-285750" algn="ctr">
              <a:buFont typeface="Arial" panose="020B0604020202020204" pitchFamily="34" charset="0"/>
              <a:buChar char="•"/>
            </a:pPr>
            <a:r>
              <a:rPr lang="pl-PL" sz="2500" dirty="0" err="1">
                <a:latin typeface="Fira Sans" panose="020B0503050000020004" pitchFamily="34" charset="0"/>
              </a:rPr>
              <a:t>Python</a:t>
            </a:r>
            <a:r>
              <a:rPr lang="pl-PL" sz="2500" dirty="0">
                <a:latin typeface="Fira Sans" panose="020B0503050000020004" pitchFamily="34" charset="0"/>
              </a:rPr>
              <a:t>, C++, Java, JavaScript, C#, SQL</a:t>
            </a:r>
          </a:p>
        </p:txBody>
      </p:sp>
    </p:spTree>
    <p:extLst>
      <p:ext uri="{BB962C8B-B14F-4D97-AF65-F5344CB8AC3E}">
        <p14:creationId xmlns:p14="http://schemas.microsoft.com/office/powerpoint/2010/main" val="2647537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34436-6443-23DD-8515-25A5168D8ECF}"/>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8767F855-5C32-A7CD-CD48-F2DB56F361F6}"/>
              </a:ext>
            </a:extLst>
          </p:cNvPr>
          <p:cNvSpPr txBox="1"/>
          <p:nvPr/>
        </p:nvSpPr>
        <p:spPr>
          <a:xfrm>
            <a:off x="1210387" y="1085929"/>
            <a:ext cx="16048913" cy="1218282"/>
          </a:xfrm>
          <a:prstGeom prst="rect">
            <a:avLst/>
          </a:prstGeom>
        </p:spPr>
        <p:txBody>
          <a:bodyPr lIns="0" tIns="0" rIns="0" bIns="0" rtlCol="0" anchor="t">
            <a:spAutoFit/>
          </a:bodyPr>
          <a:lstStyle/>
          <a:p>
            <a:pPr algn="ctr">
              <a:lnSpc>
                <a:spcPts val="9460"/>
              </a:lnSpc>
            </a:pPr>
            <a:r>
              <a:rPr lang="pl-PL" sz="8600" b="1" dirty="0">
                <a:solidFill>
                  <a:srgbClr val="1836B2"/>
                </a:solidFill>
                <a:latin typeface="Fira Sans Semi-Bold"/>
                <a:ea typeface="Fira Sans Semi-Bold"/>
                <a:cs typeface="Fira Sans Semi-Bold"/>
                <a:sym typeface="Fira Sans Semi-Bold"/>
              </a:rPr>
              <a:t>Pliki</a:t>
            </a:r>
            <a:endParaRPr lang="en-US" sz="8600" b="1" dirty="0">
              <a:solidFill>
                <a:srgbClr val="1836B2"/>
              </a:solidFill>
              <a:latin typeface="Fira Sans Semi-Bold"/>
              <a:ea typeface="Fira Sans Semi-Bold"/>
              <a:cs typeface="Fira Sans Semi-Bold"/>
              <a:sym typeface="Fira Sans Semi-Bold"/>
            </a:endParaRPr>
          </a:p>
        </p:txBody>
      </p:sp>
      <p:sp>
        <p:nvSpPr>
          <p:cNvPr id="14" name="TextBox 2">
            <a:extLst>
              <a:ext uri="{FF2B5EF4-FFF2-40B4-BE49-F238E27FC236}">
                <a16:creationId xmlns:a16="http://schemas.microsoft.com/office/drawing/2014/main" id="{065BA347-EB27-5A20-AE07-8AB51A440EDE}"/>
              </a:ext>
            </a:extLst>
          </p:cNvPr>
          <p:cNvSpPr txBox="1"/>
          <p:nvPr/>
        </p:nvSpPr>
        <p:spPr>
          <a:xfrm>
            <a:off x="9525000" y="6030276"/>
            <a:ext cx="5187209" cy="1154162"/>
          </a:xfrm>
          <a:prstGeom prst="rect">
            <a:avLst/>
          </a:prstGeom>
        </p:spPr>
        <p:txBody>
          <a:bodyPr lIns="0" tIns="0" rIns="0" bIns="0" rtlCol="0" anchor="t">
            <a:spAutoFit/>
          </a:bodyPr>
          <a:lstStyle/>
          <a:p>
            <a:pPr marL="285750" indent="-285750" algn="ctr">
              <a:buFont typeface="Arial" panose="020B0604020202020204" pitchFamily="34" charset="0"/>
              <a:buChar char="•"/>
            </a:pPr>
            <a:r>
              <a:rPr lang="pl-PL" sz="2500" dirty="0">
                <a:latin typeface="Fira Sans" panose="020B0503050000020004" pitchFamily="34" charset="0"/>
              </a:rPr>
              <a:t>Określa typ i zwykle wskazuje program, w którym utworzono plik.</a:t>
            </a:r>
          </a:p>
        </p:txBody>
      </p:sp>
      <p:sp>
        <p:nvSpPr>
          <p:cNvPr id="4" name="TextBox 3">
            <a:extLst>
              <a:ext uri="{FF2B5EF4-FFF2-40B4-BE49-F238E27FC236}">
                <a16:creationId xmlns:a16="http://schemas.microsoft.com/office/drawing/2014/main" id="{C6CDA7B1-A1FF-6DD3-0307-76E484FEF244}"/>
              </a:ext>
            </a:extLst>
          </p:cNvPr>
          <p:cNvSpPr txBox="1"/>
          <p:nvPr/>
        </p:nvSpPr>
        <p:spPr>
          <a:xfrm>
            <a:off x="10303875" y="4884606"/>
            <a:ext cx="3629457" cy="1077218"/>
          </a:xfrm>
          <a:prstGeom prst="rect">
            <a:avLst/>
          </a:prstGeom>
        </p:spPr>
        <p:txBody>
          <a:bodyPr lIns="0" tIns="0" rIns="0" bIns="0" rtlCol="0" anchor="t">
            <a:spAutoFit/>
          </a:bodyPr>
          <a:lstStyle/>
          <a:p>
            <a:pPr algn="ctr">
              <a:lnSpc>
                <a:spcPts val="4200"/>
              </a:lnSpc>
            </a:pPr>
            <a:r>
              <a:rPr lang="pl-PL" sz="3500" b="1" spc="105" dirty="0">
                <a:solidFill>
                  <a:srgbClr val="1836B2"/>
                </a:solidFill>
                <a:latin typeface="Fira Sans Ultra-Bold"/>
                <a:ea typeface="Fira Sans Ultra-Bold"/>
                <a:cs typeface="Fira Sans Ultra-Bold"/>
                <a:sym typeface="Fira Sans Ultra-Bold"/>
              </a:rPr>
              <a:t>Rozszerzenie pliku</a:t>
            </a:r>
            <a:endParaRPr lang="en-US" sz="3500" b="1" spc="105" dirty="0">
              <a:solidFill>
                <a:srgbClr val="1836B2"/>
              </a:solidFill>
              <a:latin typeface="Fira Sans Ultra-Bold"/>
              <a:ea typeface="Fira Sans Ultra-Bold"/>
              <a:cs typeface="Fira Sans Ultra-Bold"/>
              <a:sym typeface="Fira Sans Ultra-Bold"/>
            </a:endParaRPr>
          </a:p>
        </p:txBody>
      </p:sp>
      <p:sp>
        <p:nvSpPr>
          <p:cNvPr id="6" name="TextBox 3">
            <a:extLst>
              <a:ext uri="{FF2B5EF4-FFF2-40B4-BE49-F238E27FC236}">
                <a16:creationId xmlns:a16="http://schemas.microsoft.com/office/drawing/2014/main" id="{6BD3F40E-0D53-DA90-F023-AE4AB6940895}"/>
              </a:ext>
            </a:extLst>
          </p:cNvPr>
          <p:cNvSpPr txBox="1"/>
          <p:nvPr/>
        </p:nvSpPr>
        <p:spPr>
          <a:xfrm>
            <a:off x="4340597" y="4779513"/>
            <a:ext cx="3629457" cy="538609"/>
          </a:xfrm>
          <a:prstGeom prst="rect">
            <a:avLst/>
          </a:prstGeom>
        </p:spPr>
        <p:txBody>
          <a:bodyPr lIns="0" tIns="0" rIns="0" bIns="0" rtlCol="0" anchor="t">
            <a:spAutoFit/>
          </a:bodyPr>
          <a:lstStyle/>
          <a:p>
            <a:pPr algn="ctr">
              <a:lnSpc>
                <a:spcPts val="4200"/>
              </a:lnSpc>
            </a:pPr>
            <a:r>
              <a:rPr lang="pl-PL" sz="3500" b="1" spc="105" dirty="0">
                <a:solidFill>
                  <a:srgbClr val="1836B2"/>
                </a:solidFill>
                <a:latin typeface="Fira Sans Ultra-Bold"/>
                <a:ea typeface="Fira Sans Ultra-Bold"/>
                <a:cs typeface="Fira Sans Ultra-Bold"/>
                <a:sym typeface="Fira Sans Ultra-Bold"/>
              </a:rPr>
              <a:t>Nazwa pliku</a:t>
            </a:r>
            <a:endParaRPr lang="en-US" sz="3500" b="1" spc="105" dirty="0">
              <a:solidFill>
                <a:srgbClr val="1836B2"/>
              </a:solidFill>
              <a:latin typeface="Fira Sans Ultra-Bold"/>
              <a:ea typeface="Fira Sans Ultra-Bold"/>
              <a:cs typeface="Fira Sans Ultra-Bold"/>
              <a:sym typeface="Fira Sans Ultra-Bold"/>
            </a:endParaRPr>
          </a:p>
        </p:txBody>
      </p:sp>
      <p:sp>
        <p:nvSpPr>
          <p:cNvPr id="7" name="TextBox 2">
            <a:extLst>
              <a:ext uri="{FF2B5EF4-FFF2-40B4-BE49-F238E27FC236}">
                <a16:creationId xmlns:a16="http://schemas.microsoft.com/office/drawing/2014/main" id="{0992BD08-9687-22E8-67AE-372690153383}"/>
              </a:ext>
            </a:extLst>
          </p:cNvPr>
          <p:cNvSpPr txBox="1"/>
          <p:nvPr/>
        </p:nvSpPr>
        <p:spPr>
          <a:xfrm>
            <a:off x="1210387" y="2302982"/>
            <a:ext cx="16048913" cy="1292662"/>
          </a:xfrm>
          <a:prstGeom prst="rect">
            <a:avLst/>
          </a:prstGeom>
        </p:spPr>
        <p:txBody>
          <a:bodyPr wrap="square" lIns="0" tIns="0" rIns="0" bIns="0" rtlCol="0" anchor="t">
            <a:spAutoFit/>
          </a:bodyPr>
          <a:lstStyle/>
          <a:p>
            <a:pPr marL="285750" indent="-285750" algn="ctr">
              <a:buFont typeface="Arial" panose="020B0604020202020204" pitchFamily="34" charset="0"/>
              <a:buChar char="•"/>
            </a:pPr>
            <a:r>
              <a:rPr lang="pl-PL" sz="2800" dirty="0">
                <a:latin typeface="Fira Sans" panose="020B0503050000020004" pitchFamily="34" charset="0"/>
              </a:rPr>
              <a:t>Plik komputerowy to uporządkowany, nazwany zbiór danych o skończonej długości, przechowywany na urządzeniu pamięci masowej (np. dysku) i służący do rejestrowania informacji takich jak tekst, obrazy, muzyka, wideo czy programy</a:t>
            </a:r>
          </a:p>
        </p:txBody>
      </p:sp>
      <p:sp>
        <p:nvSpPr>
          <p:cNvPr id="8" name="TextBox 2">
            <a:extLst>
              <a:ext uri="{FF2B5EF4-FFF2-40B4-BE49-F238E27FC236}">
                <a16:creationId xmlns:a16="http://schemas.microsoft.com/office/drawing/2014/main" id="{39E8B908-E922-C100-4619-7CF1974488CC}"/>
              </a:ext>
            </a:extLst>
          </p:cNvPr>
          <p:cNvSpPr txBox="1"/>
          <p:nvPr/>
        </p:nvSpPr>
        <p:spPr>
          <a:xfrm>
            <a:off x="3597819" y="5961824"/>
            <a:ext cx="5187209" cy="1154162"/>
          </a:xfrm>
          <a:prstGeom prst="rect">
            <a:avLst/>
          </a:prstGeom>
        </p:spPr>
        <p:txBody>
          <a:bodyPr lIns="0" tIns="0" rIns="0" bIns="0" rtlCol="0" anchor="t">
            <a:spAutoFit/>
          </a:bodyPr>
          <a:lstStyle/>
          <a:p>
            <a:pPr marL="285750" indent="-285750" algn="ctr">
              <a:buFont typeface="Arial" panose="020B0604020202020204" pitchFamily="34" charset="0"/>
              <a:buChar char="•"/>
            </a:pPr>
            <a:r>
              <a:rPr lang="pl-PL" sz="2500" dirty="0">
                <a:latin typeface="Fira Sans" panose="020B0503050000020004" pitchFamily="34" charset="0"/>
              </a:rPr>
              <a:t>Składa się z dwóch członów: nazwy oraz rozszerzenia, np.</a:t>
            </a:r>
          </a:p>
          <a:p>
            <a:pPr marL="285750" indent="-285750" algn="ctr">
              <a:buFont typeface="Arial" panose="020B0604020202020204" pitchFamily="34" charset="0"/>
              <a:buChar char="•"/>
            </a:pPr>
            <a:r>
              <a:rPr lang="pl-PL" sz="2500" dirty="0">
                <a:latin typeface="Fira Sans" panose="020B0503050000020004" pitchFamily="34" charset="0"/>
              </a:rPr>
              <a:t>Plik.exe</a:t>
            </a:r>
          </a:p>
        </p:txBody>
      </p:sp>
    </p:spTree>
    <p:extLst>
      <p:ext uri="{BB962C8B-B14F-4D97-AF65-F5344CB8AC3E}">
        <p14:creationId xmlns:p14="http://schemas.microsoft.com/office/powerpoint/2010/main" val="815947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B9BC5-C29D-18DD-5A63-80FAA018A32E}"/>
            </a:ext>
          </a:extLst>
        </p:cNvPr>
        <p:cNvGrpSpPr/>
        <p:nvPr/>
      </p:nvGrpSpPr>
      <p:grpSpPr>
        <a:xfrm>
          <a:off x="0" y="0"/>
          <a:ext cx="0" cy="0"/>
          <a:chOff x="0" y="0"/>
          <a:chExt cx="0" cy="0"/>
        </a:xfrm>
      </p:grpSpPr>
      <p:graphicFrame>
        <p:nvGraphicFramePr>
          <p:cNvPr id="3" name="Tabela 2">
            <a:extLst>
              <a:ext uri="{FF2B5EF4-FFF2-40B4-BE49-F238E27FC236}">
                <a16:creationId xmlns:a16="http://schemas.microsoft.com/office/drawing/2014/main" id="{7F0FEE09-5E6D-6866-108B-C1B81E4B532B}"/>
              </a:ext>
            </a:extLst>
          </p:cNvPr>
          <p:cNvGraphicFramePr>
            <a:graphicFrameLocks noGrp="1"/>
          </p:cNvGraphicFramePr>
          <p:nvPr>
            <p:extLst>
              <p:ext uri="{D42A27DB-BD31-4B8C-83A1-F6EECF244321}">
                <p14:modId xmlns:p14="http://schemas.microsoft.com/office/powerpoint/2010/main" val="3175949274"/>
              </p:ext>
            </p:extLst>
          </p:nvPr>
        </p:nvGraphicFramePr>
        <p:xfrm>
          <a:off x="4495800" y="539979"/>
          <a:ext cx="9296400" cy="9207042"/>
        </p:xfrm>
        <a:graphic>
          <a:graphicData uri="http://schemas.openxmlformats.org/drawingml/2006/table">
            <a:tbl>
              <a:tblPr firstRow="1" bandRow="1">
                <a:tableStyleId>{5C22544A-7EE6-4342-B048-85BDC9FD1C3A}</a:tableStyleId>
              </a:tblPr>
              <a:tblGrid>
                <a:gridCol w="4648200">
                  <a:extLst>
                    <a:ext uri="{9D8B030D-6E8A-4147-A177-3AD203B41FA5}">
                      <a16:colId xmlns:a16="http://schemas.microsoft.com/office/drawing/2014/main" val="2999165724"/>
                    </a:ext>
                  </a:extLst>
                </a:gridCol>
                <a:gridCol w="4648200">
                  <a:extLst>
                    <a:ext uri="{9D8B030D-6E8A-4147-A177-3AD203B41FA5}">
                      <a16:colId xmlns:a16="http://schemas.microsoft.com/office/drawing/2014/main" val="751101428"/>
                    </a:ext>
                  </a:extLst>
                </a:gridCol>
              </a:tblGrid>
              <a:tr h="455778">
                <a:tc>
                  <a:txBody>
                    <a:bodyPr/>
                    <a:lstStyle/>
                    <a:p>
                      <a:pPr algn="ctr"/>
                      <a:r>
                        <a:rPr lang="pl-PL" sz="2500" dirty="0">
                          <a:latin typeface="Fira Sans" panose="020B0503050000020004" pitchFamily="34" charset="0"/>
                        </a:rPr>
                        <a:t>Rozszerzenie	</a:t>
                      </a:r>
                    </a:p>
                  </a:txBody>
                  <a:tcPr/>
                </a:tc>
                <a:tc>
                  <a:txBody>
                    <a:bodyPr/>
                    <a:lstStyle/>
                    <a:p>
                      <a:pPr algn="ctr"/>
                      <a:r>
                        <a:rPr lang="pl-PL" sz="2500" dirty="0">
                          <a:latin typeface="Fira Sans" panose="020B0503050000020004" pitchFamily="34" charset="0"/>
                        </a:rPr>
                        <a:t>Typ pliku</a:t>
                      </a:r>
                    </a:p>
                  </a:txBody>
                  <a:tcPr/>
                </a:tc>
                <a:extLst>
                  <a:ext uri="{0D108BD9-81ED-4DB2-BD59-A6C34878D82A}">
                    <a16:rowId xmlns:a16="http://schemas.microsoft.com/office/drawing/2014/main" val="3386452377"/>
                  </a:ext>
                </a:extLst>
              </a:tr>
              <a:tr h="1129842">
                <a:tc>
                  <a:txBody>
                    <a:bodyPr/>
                    <a:lstStyle/>
                    <a:p>
                      <a:pPr algn="ctr"/>
                      <a:r>
                        <a:rPr lang="pl-PL" sz="2500" dirty="0">
                          <a:latin typeface="Fira Sans" panose="020B0503050000020004" pitchFamily="34" charset="0"/>
                        </a:rPr>
                        <a:t>Exe, com</a:t>
                      </a:r>
                    </a:p>
                  </a:txBody>
                  <a:tcPr anchor="ctr"/>
                </a:tc>
                <a:tc>
                  <a:txBody>
                    <a:bodyPr/>
                    <a:lstStyle/>
                    <a:p>
                      <a:pPr algn="ctr"/>
                      <a:r>
                        <a:rPr lang="pl-PL" sz="2500" dirty="0">
                          <a:latin typeface="Fira Sans" panose="020B0503050000020004" pitchFamily="34" charset="0"/>
                        </a:rPr>
                        <a:t>Plik wykonywalny przez system Windows (uruchomienie skutkuje wykonanie zawartego w nim programu).</a:t>
                      </a:r>
                    </a:p>
                  </a:txBody>
                  <a:tcPr anchor="ctr"/>
                </a:tc>
                <a:extLst>
                  <a:ext uri="{0D108BD9-81ED-4DB2-BD59-A6C34878D82A}">
                    <a16:rowId xmlns:a16="http://schemas.microsoft.com/office/drawing/2014/main" val="1059379596"/>
                  </a:ext>
                </a:extLst>
              </a:tr>
              <a:tr h="1129842">
                <a:tc>
                  <a:txBody>
                    <a:bodyPr/>
                    <a:lstStyle/>
                    <a:p>
                      <a:pPr algn="ctr"/>
                      <a:r>
                        <a:rPr lang="pl-PL" sz="2500" dirty="0">
                          <a:latin typeface="Fira Sans" panose="020B0503050000020004" pitchFamily="34" charset="0"/>
                        </a:rPr>
                        <a:t>bat</a:t>
                      </a:r>
                    </a:p>
                  </a:txBody>
                  <a:tcPr anchor="ctr"/>
                </a:tc>
                <a:tc>
                  <a:txBody>
                    <a:bodyPr/>
                    <a:lstStyle/>
                    <a:p>
                      <a:pPr algn="ctr"/>
                      <a:r>
                        <a:rPr lang="pl-PL" sz="2500" dirty="0">
                          <a:latin typeface="Fira Sans" panose="020B0503050000020004" pitchFamily="34" charset="0"/>
                        </a:rPr>
                        <a:t>Tzw. Plik wsadowy czyli plik tekstowy wykonywalny, po jego uruchomieniu wykonywane są instrukcje zapisane wewnątrz.</a:t>
                      </a:r>
                    </a:p>
                  </a:txBody>
                  <a:tcPr anchor="ctr"/>
                </a:tc>
                <a:extLst>
                  <a:ext uri="{0D108BD9-81ED-4DB2-BD59-A6C34878D82A}">
                    <a16:rowId xmlns:a16="http://schemas.microsoft.com/office/drawing/2014/main" val="880332540"/>
                  </a:ext>
                </a:extLst>
              </a:tr>
              <a:tr h="1310672">
                <a:tc>
                  <a:txBody>
                    <a:bodyPr/>
                    <a:lstStyle/>
                    <a:p>
                      <a:pPr algn="ctr"/>
                      <a:r>
                        <a:rPr lang="pl-PL" sz="2500" dirty="0" err="1">
                          <a:latin typeface="Fira Sans" panose="020B0503050000020004" pitchFamily="34" charset="0"/>
                        </a:rPr>
                        <a:t>Sys</a:t>
                      </a:r>
                      <a:r>
                        <a:rPr lang="pl-PL" sz="2500" dirty="0">
                          <a:latin typeface="Fira Sans" panose="020B0503050000020004" pitchFamily="34" charset="0"/>
                        </a:rPr>
                        <a:t>, </a:t>
                      </a:r>
                      <a:r>
                        <a:rPr lang="pl-PL" sz="2500" dirty="0" err="1">
                          <a:latin typeface="Fira Sans" panose="020B0503050000020004" pitchFamily="34" charset="0"/>
                        </a:rPr>
                        <a:t>dll</a:t>
                      </a:r>
                      <a:endParaRPr lang="pl-PL" sz="2500" dirty="0">
                        <a:latin typeface="Fira Sans" panose="020B0503050000020004" pitchFamily="34" charset="0"/>
                      </a:endParaRPr>
                    </a:p>
                  </a:txBody>
                  <a:tcPr anchor="ctr"/>
                </a:tc>
                <a:tc>
                  <a:txBody>
                    <a:bodyPr/>
                    <a:lstStyle/>
                    <a:p>
                      <a:pPr algn="ctr"/>
                      <a:r>
                        <a:rPr lang="pl-PL" sz="2500" dirty="0">
                          <a:latin typeface="Fira Sans" panose="020B0503050000020004" pitchFamily="34" charset="0"/>
                        </a:rPr>
                        <a:t>Pliki składowe systemu operacyjnego i oprogramowania (biblioteki z kodem)</a:t>
                      </a:r>
                    </a:p>
                  </a:txBody>
                  <a:tcPr anchor="ctr"/>
                </a:tc>
                <a:extLst>
                  <a:ext uri="{0D108BD9-81ED-4DB2-BD59-A6C34878D82A}">
                    <a16:rowId xmlns:a16="http://schemas.microsoft.com/office/drawing/2014/main" val="873136949"/>
                  </a:ext>
                </a:extLst>
              </a:tr>
              <a:tr h="1247598">
                <a:tc>
                  <a:txBody>
                    <a:bodyPr/>
                    <a:lstStyle/>
                    <a:p>
                      <a:pPr algn="ctr"/>
                      <a:r>
                        <a:rPr lang="pl-PL" sz="2500" dirty="0">
                          <a:latin typeface="Fira Sans" panose="020B0503050000020004" pitchFamily="34" charset="0"/>
                        </a:rPr>
                        <a:t>txt</a:t>
                      </a:r>
                    </a:p>
                  </a:txBody>
                  <a:tcPr anchor="ctr"/>
                </a:tc>
                <a:tc>
                  <a:txBody>
                    <a:bodyPr/>
                    <a:lstStyle/>
                    <a:p>
                      <a:pPr algn="ctr"/>
                      <a:r>
                        <a:rPr lang="pl-PL" sz="2500" dirty="0">
                          <a:latin typeface="Fira Sans" panose="020B0503050000020004" pitchFamily="34" charset="0"/>
                        </a:rPr>
                        <a:t>Plik tekstowy</a:t>
                      </a:r>
                    </a:p>
                  </a:txBody>
                  <a:tcPr anchor="ctr"/>
                </a:tc>
                <a:extLst>
                  <a:ext uri="{0D108BD9-81ED-4DB2-BD59-A6C34878D82A}">
                    <a16:rowId xmlns:a16="http://schemas.microsoft.com/office/drawing/2014/main" val="2812816240"/>
                  </a:ext>
                </a:extLst>
              </a:tr>
              <a:tr h="1129842">
                <a:tc>
                  <a:txBody>
                    <a:bodyPr/>
                    <a:lstStyle/>
                    <a:p>
                      <a:pPr algn="ctr"/>
                      <a:r>
                        <a:rPr lang="pl-PL" sz="2500" dirty="0">
                          <a:latin typeface="Fira Sans" panose="020B0503050000020004" pitchFamily="34" charset="0"/>
                        </a:rPr>
                        <a:t>Rtf, </a:t>
                      </a:r>
                      <a:r>
                        <a:rPr lang="pl-PL" sz="2500" dirty="0" err="1">
                          <a:latin typeface="Fira Sans" panose="020B0503050000020004" pitchFamily="34" charset="0"/>
                        </a:rPr>
                        <a:t>foc</a:t>
                      </a:r>
                      <a:r>
                        <a:rPr lang="pl-PL" sz="2500" dirty="0">
                          <a:latin typeface="Fira Sans" panose="020B0503050000020004" pitchFamily="34" charset="0"/>
                        </a:rPr>
                        <a:t>, </a:t>
                      </a:r>
                      <a:r>
                        <a:rPr lang="pl-PL" sz="2500" dirty="0" err="1">
                          <a:latin typeface="Fira Sans" panose="020B0503050000020004" pitchFamily="34" charset="0"/>
                        </a:rPr>
                        <a:t>docs</a:t>
                      </a:r>
                      <a:endParaRPr lang="pl-PL" sz="2500" dirty="0">
                        <a:latin typeface="Fira Sans" panose="020B0503050000020004" pitchFamily="34" charset="0"/>
                      </a:endParaRPr>
                    </a:p>
                  </a:txBody>
                  <a:tcPr anchor="ctr"/>
                </a:tc>
                <a:tc>
                  <a:txBody>
                    <a:bodyPr/>
                    <a:lstStyle/>
                    <a:p>
                      <a:pPr algn="ctr"/>
                      <a:r>
                        <a:rPr lang="pl-PL" sz="2500" dirty="0">
                          <a:latin typeface="Fira Sans" panose="020B0503050000020004" pitchFamily="34" charset="0"/>
                        </a:rPr>
                        <a:t>Plik tekstowy (np. Ms. Word)</a:t>
                      </a:r>
                    </a:p>
                  </a:txBody>
                  <a:tcPr anchor="ctr"/>
                </a:tc>
                <a:extLst>
                  <a:ext uri="{0D108BD9-81ED-4DB2-BD59-A6C34878D82A}">
                    <a16:rowId xmlns:a16="http://schemas.microsoft.com/office/drawing/2014/main" val="1145174226"/>
                  </a:ext>
                </a:extLst>
              </a:tr>
              <a:tr h="1129842">
                <a:tc>
                  <a:txBody>
                    <a:bodyPr/>
                    <a:lstStyle/>
                    <a:p>
                      <a:pPr algn="ctr"/>
                      <a:r>
                        <a:rPr lang="pl-PL" sz="2500" dirty="0" err="1">
                          <a:latin typeface="Fira Sans" panose="020B0503050000020004" pitchFamily="34" charset="0"/>
                        </a:rPr>
                        <a:t>odt</a:t>
                      </a:r>
                      <a:endParaRPr lang="pl-PL" sz="2500" dirty="0">
                        <a:latin typeface="Fira Sans" panose="020B0503050000020004" pitchFamily="34" charset="0"/>
                      </a:endParaRPr>
                    </a:p>
                  </a:txBody>
                  <a:tcPr anchor="ctr"/>
                </a:tc>
                <a:tc>
                  <a:txBody>
                    <a:bodyPr/>
                    <a:lstStyle/>
                    <a:p>
                      <a:pPr algn="ctr"/>
                      <a:r>
                        <a:rPr lang="pl-PL" sz="2500" dirty="0">
                          <a:latin typeface="Fira Sans" panose="020B0503050000020004" pitchFamily="34" charset="0"/>
                        </a:rPr>
                        <a:t>Plik tekstowy standardu </a:t>
                      </a:r>
                      <a:r>
                        <a:rPr lang="pl-PL" sz="2500" dirty="0" err="1">
                          <a:latin typeface="Fira Sans" panose="020B0503050000020004" pitchFamily="34" charset="0"/>
                        </a:rPr>
                        <a:t>OpenDocument</a:t>
                      </a:r>
                      <a:endParaRPr lang="pl-PL" sz="2500" dirty="0">
                        <a:latin typeface="Fira Sans" panose="020B0503050000020004" pitchFamily="34" charset="0"/>
                      </a:endParaRPr>
                    </a:p>
                  </a:txBody>
                  <a:tcPr anchor="ctr"/>
                </a:tc>
                <a:extLst>
                  <a:ext uri="{0D108BD9-81ED-4DB2-BD59-A6C34878D82A}">
                    <a16:rowId xmlns:a16="http://schemas.microsoft.com/office/drawing/2014/main" val="3274105013"/>
                  </a:ext>
                </a:extLst>
              </a:tr>
            </a:tbl>
          </a:graphicData>
        </a:graphic>
      </p:graphicFrame>
    </p:spTree>
    <p:extLst>
      <p:ext uri="{BB962C8B-B14F-4D97-AF65-F5344CB8AC3E}">
        <p14:creationId xmlns:p14="http://schemas.microsoft.com/office/powerpoint/2010/main" val="3214747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B087E-B820-FB98-0D1B-FCCC92A5BBC8}"/>
            </a:ext>
          </a:extLst>
        </p:cNvPr>
        <p:cNvGrpSpPr/>
        <p:nvPr/>
      </p:nvGrpSpPr>
      <p:grpSpPr>
        <a:xfrm>
          <a:off x="0" y="0"/>
          <a:ext cx="0" cy="0"/>
          <a:chOff x="0" y="0"/>
          <a:chExt cx="0" cy="0"/>
        </a:xfrm>
      </p:grpSpPr>
      <p:graphicFrame>
        <p:nvGraphicFramePr>
          <p:cNvPr id="3" name="Tabela 2">
            <a:extLst>
              <a:ext uri="{FF2B5EF4-FFF2-40B4-BE49-F238E27FC236}">
                <a16:creationId xmlns:a16="http://schemas.microsoft.com/office/drawing/2014/main" id="{F8080774-BAF9-E162-F35C-928A016036FF}"/>
              </a:ext>
            </a:extLst>
          </p:cNvPr>
          <p:cNvGraphicFramePr>
            <a:graphicFrameLocks noGrp="1"/>
          </p:cNvGraphicFramePr>
          <p:nvPr>
            <p:extLst>
              <p:ext uri="{D42A27DB-BD31-4B8C-83A1-F6EECF244321}">
                <p14:modId xmlns:p14="http://schemas.microsoft.com/office/powerpoint/2010/main" val="3599307852"/>
              </p:ext>
            </p:extLst>
          </p:nvPr>
        </p:nvGraphicFramePr>
        <p:xfrm>
          <a:off x="4495800" y="419100"/>
          <a:ext cx="9296400" cy="8984688"/>
        </p:xfrm>
        <a:graphic>
          <a:graphicData uri="http://schemas.openxmlformats.org/drawingml/2006/table">
            <a:tbl>
              <a:tblPr firstRow="1" bandRow="1">
                <a:tableStyleId>{5C22544A-7EE6-4342-B048-85BDC9FD1C3A}</a:tableStyleId>
              </a:tblPr>
              <a:tblGrid>
                <a:gridCol w="4648200">
                  <a:extLst>
                    <a:ext uri="{9D8B030D-6E8A-4147-A177-3AD203B41FA5}">
                      <a16:colId xmlns:a16="http://schemas.microsoft.com/office/drawing/2014/main" val="2999165724"/>
                    </a:ext>
                  </a:extLst>
                </a:gridCol>
                <a:gridCol w="4648200">
                  <a:extLst>
                    <a:ext uri="{9D8B030D-6E8A-4147-A177-3AD203B41FA5}">
                      <a16:colId xmlns:a16="http://schemas.microsoft.com/office/drawing/2014/main" val="751101428"/>
                    </a:ext>
                  </a:extLst>
                </a:gridCol>
              </a:tblGrid>
              <a:tr h="455778">
                <a:tc>
                  <a:txBody>
                    <a:bodyPr/>
                    <a:lstStyle/>
                    <a:p>
                      <a:pPr algn="ctr"/>
                      <a:r>
                        <a:rPr lang="pl-PL" sz="2500" dirty="0">
                          <a:latin typeface="Fira Sans" panose="020B0503050000020004" pitchFamily="34" charset="0"/>
                        </a:rPr>
                        <a:t>Rozszerzenie	</a:t>
                      </a:r>
                    </a:p>
                  </a:txBody>
                  <a:tcPr/>
                </a:tc>
                <a:tc>
                  <a:txBody>
                    <a:bodyPr/>
                    <a:lstStyle/>
                    <a:p>
                      <a:pPr algn="ctr"/>
                      <a:r>
                        <a:rPr lang="pl-PL" sz="2500" dirty="0">
                          <a:latin typeface="Fira Sans" panose="020B0503050000020004" pitchFamily="34" charset="0"/>
                        </a:rPr>
                        <a:t>Typ pliku</a:t>
                      </a:r>
                    </a:p>
                  </a:txBody>
                  <a:tcPr/>
                </a:tc>
                <a:extLst>
                  <a:ext uri="{0D108BD9-81ED-4DB2-BD59-A6C34878D82A}">
                    <a16:rowId xmlns:a16="http://schemas.microsoft.com/office/drawing/2014/main" val="3386452377"/>
                  </a:ext>
                </a:extLst>
              </a:tr>
              <a:tr h="1129842">
                <a:tc>
                  <a:txBody>
                    <a:bodyPr/>
                    <a:lstStyle/>
                    <a:p>
                      <a:pPr algn="ctr"/>
                      <a:r>
                        <a:rPr lang="pl-PL" sz="2500" dirty="0">
                          <a:latin typeface="Fira Sans" panose="020B0503050000020004" pitchFamily="34" charset="0"/>
                        </a:rPr>
                        <a:t>pdf</a:t>
                      </a:r>
                    </a:p>
                  </a:txBody>
                  <a:tcPr anchor="ctr"/>
                </a:tc>
                <a:tc>
                  <a:txBody>
                    <a:bodyPr/>
                    <a:lstStyle/>
                    <a:p>
                      <a:pPr algn="ctr"/>
                      <a:r>
                        <a:rPr lang="pl-PL" sz="2500" dirty="0">
                          <a:latin typeface="Fira Sans" panose="020B0503050000020004" pitchFamily="34" charset="0"/>
                        </a:rPr>
                        <a:t>Plik dokumentów elektronicznych</a:t>
                      </a:r>
                    </a:p>
                  </a:txBody>
                  <a:tcPr anchor="ctr"/>
                </a:tc>
                <a:extLst>
                  <a:ext uri="{0D108BD9-81ED-4DB2-BD59-A6C34878D82A}">
                    <a16:rowId xmlns:a16="http://schemas.microsoft.com/office/drawing/2014/main" val="1059379596"/>
                  </a:ext>
                </a:extLst>
              </a:tr>
              <a:tr h="1129842">
                <a:tc>
                  <a:txBody>
                    <a:bodyPr/>
                    <a:lstStyle/>
                    <a:p>
                      <a:pPr algn="ctr"/>
                      <a:r>
                        <a:rPr lang="pl-PL" sz="2500" dirty="0">
                          <a:latin typeface="Fira Sans" panose="020B0503050000020004" pitchFamily="34" charset="0"/>
                        </a:rPr>
                        <a:t>Zip, </a:t>
                      </a:r>
                      <a:r>
                        <a:rPr lang="pl-PL" sz="2500" dirty="0" err="1">
                          <a:latin typeface="Fira Sans" panose="020B0503050000020004" pitchFamily="34" charset="0"/>
                        </a:rPr>
                        <a:t>rar</a:t>
                      </a:r>
                      <a:endParaRPr lang="pl-PL" sz="2500" dirty="0">
                        <a:latin typeface="Fira Sans" panose="020B0503050000020004" pitchFamily="34" charset="0"/>
                      </a:endParaRPr>
                    </a:p>
                  </a:txBody>
                  <a:tcPr anchor="ctr"/>
                </a:tc>
                <a:tc>
                  <a:txBody>
                    <a:bodyPr/>
                    <a:lstStyle/>
                    <a:p>
                      <a:pPr algn="ctr"/>
                      <a:r>
                        <a:rPr lang="pl-PL" sz="2500" dirty="0">
                          <a:latin typeface="Fira Sans" panose="020B0503050000020004" pitchFamily="34" charset="0"/>
                        </a:rPr>
                        <a:t>Pliki zarchiwizowane</a:t>
                      </a:r>
                    </a:p>
                  </a:txBody>
                  <a:tcPr anchor="ctr"/>
                </a:tc>
                <a:extLst>
                  <a:ext uri="{0D108BD9-81ED-4DB2-BD59-A6C34878D82A}">
                    <a16:rowId xmlns:a16="http://schemas.microsoft.com/office/drawing/2014/main" val="880332540"/>
                  </a:ext>
                </a:extLst>
              </a:tr>
              <a:tr h="1310672">
                <a:tc>
                  <a:txBody>
                    <a:bodyPr/>
                    <a:lstStyle/>
                    <a:p>
                      <a:pPr algn="ctr"/>
                      <a:r>
                        <a:rPr lang="pl-PL" sz="2500" dirty="0" err="1">
                          <a:latin typeface="Fira Sans" panose="020B0503050000020004" pitchFamily="34" charset="0"/>
                        </a:rPr>
                        <a:t>Sys</a:t>
                      </a:r>
                      <a:r>
                        <a:rPr lang="pl-PL" sz="2500" dirty="0">
                          <a:latin typeface="Fira Sans" panose="020B0503050000020004" pitchFamily="34" charset="0"/>
                        </a:rPr>
                        <a:t>, </a:t>
                      </a:r>
                      <a:r>
                        <a:rPr lang="pl-PL" sz="2500" dirty="0" err="1">
                          <a:latin typeface="Fira Sans" panose="020B0503050000020004" pitchFamily="34" charset="0"/>
                        </a:rPr>
                        <a:t>dll</a:t>
                      </a:r>
                      <a:endParaRPr lang="pl-PL" sz="2500" dirty="0">
                        <a:latin typeface="Fira Sans" panose="020B0503050000020004" pitchFamily="34" charset="0"/>
                      </a:endParaRPr>
                    </a:p>
                  </a:txBody>
                  <a:tcPr anchor="ctr"/>
                </a:tc>
                <a:tc>
                  <a:txBody>
                    <a:bodyPr/>
                    <a:lstStyle/>
                    <a:p>
                      <a:pPr algn="ctr"/>
                      <a:r>
                        <a:rPr lang="pl-PL" sz="2500" dirty="0">
                          <a:latin typeface="Fira Sans" panose="020B0503050000020004" pitchFamily="34" charset="0"/>
                        </a:rPr>
                        <a:t>Pliki składowe systemu operacyjnego i oprogramowania (biblioteki z kodem)</a:t>
                      </a:r>
                    </a:p>
                  </a:txBody>
                  <a:tcPr anchor="ctr"/>
                </a:tc>
                <a:extLst>
                  <a:ext uri="{0D108BD9-81ED-4DB2-BD59-A6C34878D82A}">
                    <a16:rowId xmlns:a16="http://schemas.microsoft.com/office/drawing/2014/main" val="873136949"/>
                  </a:ext>
                </a:extLst>
              </a:tr>
              <a:tr h="1247598">
                <a:tc>
                  <a:txBody>
                    <a:bodyPr/>
                    <a:lstStyle/>
                    <a:p>
                      <a:pPr algn="ctr"/>
                      <a:r>
                        <a:rPr lang="pl-PL" sz="2500" dirty="0">
                          <a:latin typeface="Fira Sans" panose="020B0503050000020004" pitchFamily="34" charset="0"/>
                        </a:rPr>
                        <a:t>Jpg, gif, </a:t>
                      </a:r>
                      <a:r>
                        <a:rPr lang="pl-PL" sz="2500" dirty="0" err="1">
                          <a:latin typeface="Fira Sans" panose="020B0503050000020004" pitchFamily="34" charset="0"/>
                        </a:rPr>
                        <a:t>png</a:t>
                      </a:r>
                      <a:r>
                        <a:rPr lang="pl-PL" sz="2500" dirty="0">
                          <a:latin typeface="Fira Sans" panose="020B0503050000020004" pitchFamily="34" charset="0"/>
                        </a:rPr>
                        <a:t>, </a:t>
                      </a:r>
                      <a:r>
                        <a:rPr lang="pl-PL" sz="2500" dirty="0" err="1">
                          <a:latin typeface="Fira Sans" panose="020B0503050000020004" pitchFamily="34" charset="0"/>
                        </a:rPr>
                        <a:t>bmp</a:t>
                      </a:r>
                      <a:endParaRPr lang="pl-PL" sz="2500" dirty="0">
                        <a:latin typeface="Fira Sans" panose="020B0503050000020004" pitchFamily="34" charset="0"/>
                      </a:endParaRPr>
                    </a:p>
                  </a:txBody>
                  <a:tcPr anchor="ctr"/>
                </a:tc>
                <a:tc>
                  <a:txBody>
                    <a:bodyPr/>
                    <a:lstStyle/>
                    <a:p>
                      <a:pPr algn="ctr"/>
                      <a:r>
                        <a:rPr lang="pl-PL" sz="2500" dirty="0">
                          <a:latin typeface="Fira Sans" panose="020B0503050000020004" pitchFamily="34" charset="0"/>
                        </a:rPr>
                        <a:t>Pliki graficzne bitmapowe</a:t>
                      </a:r>
                    </a:p>
                  </a:txBody>
                  <a:tcPr anchor="ctr"/>
                </a:tc>
                <a:extLst>
                  <a:ext uri="{0D108BD9-81ED-4DB2-BD59-A6C34878D82A}">
                    <a16:rowId xmlns:a16="http://schemas.microsoft.com/office/drawing/2014/main" val="2812816240"/>
                  </a:ext>
                </a:extLst>
              </a:tr>
              <a:tr h="1129842">
                <a:tc>
                  <a:txBody>
                    <a:bodyPr/>
                    <a:lstStyle/>
                    <a:p>
                      <a:pPr algn="ctr"/>
                      <a:r>
                        <a:rPr lang="pl-PL" sz="2500" dirty="0" err="1">
                          <a:latin typeface="Fira Sans" panose="020B0503050000020004" pitchFamily="34" charset="0"/>
                        </a:rPr>
                        <a:t>Cdr</a:t>
                      </a:r>
                      <a:r>
                        <a:rPr lang="pl-PL" sz="2500" dirty="0">
                          <a:latin typeface="Fira Sans" panose="020B0503050000020004" pitchFamily="34" charset="0"/>
                        </a:rPr>
                        <a:t>, </a:t>
                      </a:r>
                      <a:r>
                        <a:rPr lang="pl-PL" sz="2500" dirty="0" err="1">
                          <a:latin typeface="Fira Sans" panose="020B0503050000020004" pitchFamily="34" charset="0"/>
                        </a:rPr>
                        <a:t>svg</a:t>
                      </a:r>
                      <a:endParaRPr lang="pl-PL" sz="2500" dirty="0">
                        <a:latin typeface="Fira Sans" panose="020B0503050000020004" pitchFamily="34" charset="0"/>
                      </a:endParaRPr>
                    </a:p>
                  </a:txBody>
                  <a:tcPr anchor="ctr"/>
                </a:tc>
                <a:tc>
                  <a:txBody>
                    <a:bodyPr/>
                    <a:lstStyle/>
                    <a:p>
                      <a:pPr algn="ctr"/>
                      <a:r>
                        <a:rPr lang="pl-PL" sz="2500" dirty="0">
                          <a:latin typeface="Fira Sans" panose="020B0503050000020004" pitchFamily="34" charset="0"/>
                        </a:rPr>
                        <a:t>Pliki graficzne wektorowe</a:t>
                      </a:r>
                    </a:p>
                  </a:txBody>
                  <a:tcPr anchor="ctr"/>
                </a:tc>
                <a:extLst>
                  <a:ext uri="{0D108BD9-81ED-4DB2-BD59-A6C34878D82A}">
                    <a16:rowId xmlns:a16="http://schemas.microsoft.com/office/drawing/2014/main" val="1145174226"/>
                  </a:ext>
                </a:extLst>
              </a:tr>
              <a:tr h="1129842">
                <a:tc>
                  <a:txBody>
                    <a:bodyPr/>
                    <a:lstStyle/>
                    <a:p>
                      <a:pPr algn="ctr"/>
                      <a:r>
                        <a:rPr lang="pl-PL" sz="2500" dirty="0" err="1">
                          <a:latin typeface="Fira Sans" panose="020B0503050000020004" pitchFamily="34" charset="0"/>
                        </a:rPr>
                        <a:t>Wav</a:t>
                      </a:r>
                      <a:r>
                        <a:rPr lang="pl-PL" sz="2500" dirty="0">
                          <a:latin typeface="Fira Sans" panose="020B0503050000020004" pitchFamily="34" charset="0"/>
                        </a:rPr>
                        <a:t>, </a:t>
                      </a:r>
                      <a:r>
                        <a:rPr lang="pl-PL" sz="2500" dirty="0" err="1">
                          <a:latin typeface="Fira Sans" panose="020B0503050000020004" pitchFamily="34" charset="0"/>
                        </a:rPr>
                        <a:t>mid</a:t>
                      </a:r>
                      <a:r>
                        <a:rPr lang="pl-PL" sz="2500" dirty="0">
                          <a:latin typeface="Fira Sans" panose="020B0503050000020004" pitchFamily="34" charset="0"/>
                        </a:rPr>
                        <a:t>, mp3</a:t>
                      </a:r>
                    </a:p>
                  </a:txBody>
                  <a:tcPr anchor="ctr"/>
                </a:tc>
                <a:tc>
                  <a:txBody>
                    <a:bodyPr/>
                    <a:lstStyle/>
                    <a:p>
                      <a:pPr algn="ctr"/>
                      <a:r>
                        <a:rPr lang="pl-PL" sz="2500" dirty="0">
                          <a:latin typeface="Fira Sans" panose="020B0503050000020004" pitchFamily="34" charset="0"/>
                        </a:rPr>
                        <a:t>Plik muzyczne</a:t>
                      </a:r>
                    </a:p>
                  </a:txBody>
                  <a:tcPr anchor="ctr"/>
                </a:tc>
                <a:extLst>
                  <a:ext uri="{0D108BD9-81ED-4DB2-BD59-A6C34878D82A}">
                    <a16:rowId xmlns:a16="http://schemas.microsoft.com/office/drawing/2014/main" val="3274105013"/>
                  </a:ext>
                </a:extLst>
              </a:tr>
              <a:tr h="1129842">
                <a:tc>
                  <a:txBody>
                    <a:bodyPr/>
                    <a:lstStyle/>
                    <a:p>
                      <a:pPr algn="ctr"/>
                      <a:r>
                        <a:rPr lang="pl-PL" sz="2500" dirty="0" err="1">
                          <a:latin typeface="Fira Sans" panose="020B0503050000020004" pitchFamily="34" charset="0"/>
                        </a:rPr>
                        <a:t>Htm</a:t>
                      </a:r>
                      <a:r>
                        <a:rPr lang="pl-PL" sz="2500" dirty="0">
                          <a:latin typeface="Fira Sans" panose="020B0503050000020004" pitchFamily="34" charset="0"/>
                        </a:rPr>
                        <a:t>, </a:t>
                      </a:r>
                      <a:r>
                        <a:rPr lang="pl-PL" sz="2500" dirty="0" err="1">
                          <a:latin typeface="Fira Sans" panose="020B0503050000020004" pitchFamily="34" charset="0"/>
                        </a:rPr>
                        <a:t>html</a:t>
                      </a:r>
                      <a:r>
                        <a:rPr lang="pl-PL" sz="2500" dirty="0">
                          <a:latin typeface="Fira Sans" panose="020B0503050000020004" pitchFamily="34" charset="0"/>
                        </a:rPr>
                        <a:t>, </a:t>
                      </a:r>
                      <a:r>
                        <a:rPr lang="pl-PL" sz="2500" dirty="0" err="1">
                          <a:latin typeface="Fira Sans" panose="020B0503050000020004" pitchFamily="34" charset="0"/>
                        </a:rPr>
                        <a:t>htmlx</a:t>
                      </a:r>
                      <a:endParaRPr lang="pl-PL" sz="2500" dirty="0">
                        <a:latin typeface="Fira Sans" panose="020B0503050000020004" pitchFamily="34" charset="0"/>
                      </a:endParaRPr>
                    </a:p>
                  </a:txBody>
                  <a:tcPr anchor="ctr"/>
                </a:tc>
                <a:tc>
                  <a:txBody>
                    <a:bodyPr/>
                    <a:lstStyle/>
                    <a:p>
                      <a:pPr algn="ctr"/>
                      <a:r>
                        <a:rPr lang="pl-PL" sz="2500" dirty="0">
                          <a:latin typeface="Fira Sans" panose="020B0503050000020004" pitchFamily="34" charset="0"/>
                        </a:rPr>
                        <a:t>Pliki hipertekstowe</a:t>
                      </a:r>
                    </a:p>
                  </a:txBody>
                  <a:tcPr anchor="ctr"/>
                </a:tc>
                <a:extLst>
                  <a:ext uri="{0D108BD9-81ED-4DB2-BD59-A6C34878D82A}">
                    <a16:rowId xmlns:a16="http://schemas.microsoft.com/office/drawing/2014/main" val="986850983"/>
                  </a:ext>
                </a:extLst>
              </a:tr>
            </a:tbl>
          </a:graphicData>
        </a:graphic>
      </p:graphicFrame>
    </p:spTree>
    <p:extLst>
      <p:ext uri="{BB962C8B-B14F-4D97-AF65-F5344CB8AC3E}">
        <p14:creationId xmlns:p14="http://schemas.microsoft.com/office/powerpoint/2010/main" val="1643076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54BA9-B5A3-6748-0E3F-D029C6C8CCFA}"/>
            </a:ext>
          </a:extLst>
        </p:cNvPr>
        <p:cNvGrpSpPr/>
        <p:nvPr/>
      </p:nvGrpSpPr>
      <p:grpSpPr>
        <a:xfrm>
          <a:off x="0" y="0"/>
          <a:ext cx="0" cy="0"/>
          <a:chOff x="0" y="0"/>
          <a:chExt cx="0" cy="0"/>
        </a:xfrm>
      </p:grpSpPr>
      <p:graphicFrame>
        <p:nvGraphicFramePr>
          <p:cNvPr id="3" name="Tabela 2">
            <a:extLst>
              <a:ext uri="{FF2B5EF4-FFF2-40B4-BE49-F238E27FC236}">
                <a16:creationId xmlns:a16="http://schemas.microsoft.com/office/drawing/2014/main" id="{F9E90B6A-AF87-E701-9584-DF7A01BD5A16}"/>
              </a:ext>
            </a:extLst>
          </p:cNvPr>
          <p:cNvGraphicFramePr>
            <a:graphicFrameLocks noGrp="1"/>
          </p:cNvGraphicFramePr>
          <p:nvPr>
            <p:extLst>
              <p:ext uri="{D42A27DB-BD31-4B8C-83A1-F6EECF244321}">
                <p14:modId xmlns:p14="http://schemas.microsoft.com/office/powerpoint/2010/main" val="760195199"/>
              </p:ext>
            </p:extLst>
          </p:nvPr>
        </p:nvGraphicFramePr>
        <p:xfrm>
          <a:off x="4495800" y="3777438"/>
          <a:ext cx="9296400" cy="2732124"/>
        </p:xfrm>
        <a:graphic>
          <a:graphicData uri="http://schemas.openxmlformats.org/drawingml/2006/table">
            <a:tbl>
              <a:tblPr firstRow="1" bandRow="1">
                <a:tableStyleId>{5C22544A-7EE6-4342-B048-85BDC9FD1C3A}</a:tableStyleId>
              </a:tblPr>
              <a:tblGrid>
                <a:gridCol w="4648200">
                  <a:extLst>
                    <a:ext uri="{9D8B030D-6E8A-4147-A177-3AD203B41FA5}">
                      <a16:colId xmlns:a16="http://schemas.microsoft.com/office/drawing/2014/main" val="2999165724"/>
                    </a:ext>
                  </a:extLst>
                </a:gridCol>
                <a:gridCol w="4648200">
                  <a:extLst>
                    <a:ext uri="{9D8B030D-6E8A-4147-A177-3AD203B41FA5}">
                      <a16:colId xmlns:a16="http://schemas.microsoft.com/office/drawing/2014/main" val="751101428"/>
                    </a:ext>
                  </a:extLst>
                </a:gridCol>
              </a:tblGrid>
              <a:tr h="455778">
                <a:tc>
                  <a:txBody>
                    <a:bodyPr/>
                    <a:lstStyle/>
                    <a:p>
                      <a:pPr algn="ctr"/>
                      <a:r>
                        <a:rPr lang="pl-PL" sz="2500" dirty="0">
                          <a:latin typeface="Fira Sans" panose="020B0503050000020004" pitchFamily="34" charset="0"/>
                        </a:rPr>
                        <a:t>Rozszerzenie	</a:t>
                      </a:r>
                    </a:p>
                  </a:txBody>
                  <a:tcPr/>
                </a:tc>
                <a:tc>
                  <a:txBody>
                    <a:bodyPr/>
                    <a:lstStyle/>
                    <a:p>
                      <a:pPr algn="ctr"/>
                      <a:r>
                        <a:rPr lang="pl-PL" sz="2500" dirty="0">
                          <a:latin typeface="Fira Sans" panose="020B0503050000020004" pitchFamily="34" charset="0"/>
                        </a:rPr>
                        <a:t>Typ pliku</a:t>
                      </a:r>
                    </a:p>
                  </a:txBody>
                  <a:tcPr/>
                </a:tc>
                <a:extLst>
                  <a:ext uri="{0D108BD9-81ED-4DB2-BD59-A6C34878D82A}">
                    <a16:rowId xmlns:a16="http://schemas.microsoft.com/office/drawing/2014/main" val="3386452377"/>
                  </a:ext>
                </a:extLst>
              </a:tr>
              <a:tr h="1129842">
                <a:tc>
                  <a:txBody>
                    <a:bodyPr/>
                    <a:lstStyle/>
                    <a:p>
                      <a:pPr algn="ctr"/>
                      <a:r>
                        <a:rPr lang="pl-PL" sz="2500" dirty="0" err="1">
                          <a:latin typeface="Fira Sans" panose="020B0503050000020004" pitchFamily="34" charset="0"/>
                        </a:rPr>
                        <a:t>Ppt</a:t>
                      </a:r>
                      <a:r>
                        <a:rPr lang="pl-PL" sz="2500" dirty="0">
                          <a:latin typeface="Fira Sans" panose="020B0503050000020004" pitchFamily="34" charset="0"/>
                        </a:rPr>
                        <a:t>, </a:t>
                      </a:r>
                      <a:r>
                        <a:rPr lang="pl-PL" sz="2500" dirty="0" err="1">
                          <a:latin typeface="Fira Sans" panose="020B0503050000020004" pitchFamily="34" charset="0"/>
                        </a:rPr>
                        <a:t>pptx</a:t>
                      </a:r>
                      <a:endParaRPr lang="pl-PL" sz="2500" dirty="0">
                        <a:latin typeface="Fira Sans" panose="020B0503050000020004" pitchFamily="34" charset="0"/>
                      </a:endParaRPr>
                    </a:p>
                  </a:txBody>
                  <a:tcPr anchor="ctr"/>
                </a:tc>
                <a:tc>
                  <a:txBody>
                    <a:bodyPr/>
                    <a:lstStyle/>
                    <a:p>
                      <a:pPr algn="ctr"/>
                      <a:r>
                        <a:rPr lang="pl-PL" sz="2500" dirty="0">
                          <a:latin typeface="Fira Sans" panose="020B0503050000020004" pitchFamily="34" charset="0"/>
                        </a:rPr>
                        <a:t>Plik prezentacji</a:t>
                      </a:r>
                    </a:p>
                  </a:txBody>
                  <a:tcPr anchor="ctr"/>
                </a:tc>
                <a:extLst>
                  <a:ext uri="{0D108BD9-81ED-4DB2-BD59-A6C34878D82A}">
                    <a16:rowId xmlns:a16="http://schemas.microsoft.com/office/drawing/2014/main" val="1059379596"/>
                  </a:ext>
                </a:extLst>
              </a:tr>
              <a:tr h="1129842">
                <a:tc>
                  <a:txBody>
                    <a:bodyPr/>
                    <a:lstStyle/>
                    <a:p>
                      <a:pPr algn="ctr"/>
                      <a:r>
                        <a:rPr lang="pl-PL" sz="2500" dirty="0">
                          <a:latin typeface="Fira Sans" panose="020B0503050000020004" pitchFamily="34" charset="0"/>
                        </a:rPr>
                        <a:t>Xls, </a:t>
                      </a:r>
                      <a:r>
                        <a:rPr lang="pl-PL" sz="2500" dirty="0" err="1">
                          <a:latin typeface="Fira Sans" panose="020B0503050000020004" pitchFamily="34" charset="0"/>
                        </a:rPr>
                        <a:t>xlsx</a:t>
                      </a:r>
                      <a:endParaRPr lang="pl-PL" sz="2500" dirty="0">
                        <a:latin typeface="Fira Sans" panose="020B0503050000020004" pitchFamily="34" charset="0"/>
                      </a:endParaRPr>
                    </a:p>
                  </a:txBody>
                  <a:tcPr anchor="ctr"/>
                </a:tc>
                <a:tc>
                  <a:txBody>
                    <a:bodyPr/>
                    <a:lstStyle/>
                    <a:p>
                      <a:pPr algn="ctr"/>
                      <a:r>
                        <a:rPr lang="pl-PL" sz="2500" dirty="0">
                          <a:latin typeface="Fira Sans" panose="020B0503050000020004" pitchFamily="34" charset="0"/>
                        </a:rPr>
                        <a:t>Pliki </a:t>
                      </a:r>
                      <a:r>
                        <a:rPr lang="pl-PL" sz="2500" dirty="0" err="1">
                          <a:latin typeface="Fira Sans" panose="020B0503050000020004" pitchFamily="34" charset="0"/>
                        </a:rPr>
                        <a:t>excel</a:t>
                      </a:r>
                      <a:endParaRPr lang="pl-PL" sz="2500" dirty="0">
                        <a:latin typeface="Fira Sans" panose="020B0503050000020004" pitchFamily="34" charset="0"/>
                      </a:endParaRPr>
                    </a:p>
                  </a:txBody>
                  <a:tcPr anchor="ctr"/>
                </a:tc>
                <a:extLst>
                  <a:ext uri="{0D108BD9-81ED-4DB2-BD59-A6C34878D82A}">
                    <a16:rowId xmlns:a16="http://schemas.microsoft.com/office/drawing/2014/main" val="880332540"/>
                  </a:ext>
                </a:extLst>
              </a:tr>
            </a:tbl>
          </a:graphicData>
        </a:graphic>
      </p:graphicFrame>
    </p:spTree>
    <p:extLst>
      <p:ext uri="{BB962C8B-B14F-4D97-AF65-F5344CB8AC3E}">
        <p14:creationId xmlns:p14="http://schemas.microsoft.com/office/powerpoint/2010/main" val="772396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44715" y="1104900"/>
            <a:ext cx="8055833" cy="3633470"/>
          </a:xfrm>
          <a:prstGeom prst="rect">
            <a:avLst/>
          </a:prstGeom>
        </p:spPr>
        <p:txBody>
          <a:bodyPr lIns="0" tIns="0" rIns="0" bIns="0" rtlCol="0" anchor="t">
            <a:spAutoFit/>
          </a:bodyPr>
          <a:lstStyle/>
          <a:p>
            <a:pPr algn="l">
              <a:lnSpc>
                <a:spcPts val="9460"/>
              </a:lnSpc>
            </a:pPr>
            <a:r>
              <a:rPr lang="en-US" sz="8600" b="1">
                <a:solidFill>
                  <a:srgbClr val="1836B2"/>
                </a:solidFill>
                <a:latin typeface="Fira Sans Semi-Bold"/>
                <a:ea typeface="Fira Sans Semi-Bold"/>
                <a:cs typeface="Fira Sans Semi-Bold"/>
                <a:sym typeface="Fira Sans Semi-Bold"/>
              </a:rPr>
              <a:t>Bezpieczeństwo pracy w systemie i sieci</a:t>
            </a:r>
          </a:p>
        </p:txBody>
      </p:sp>
      <p:grpSp>
        <p:nvGrpSpPr>
          <p:cNvPr id="3" name="Group 3"/>
          <p:cNvGrpSpPr/>
          <p:nvPr/>
        </p:nvGrpSpPr>
        <p:grpSpPr>
          <a:xfrm>
            <a:off x="1028700" y="5143500"/>
            <a:ext cx="7863026" cy="2700020"/>
            <a:chOff x="0" y="0"/>
            <a:chExt cx="10484035" cy="3600027"/>
          </a:xfrm>
        </p:grpSpPr>
        <p:sp>
          <p:nvSpPr>
            <p:cNvPr id="4" name="TextBox 4"/>
            <p:cNvSpPr txBox="1"/>
            <p:nvPr/>
          </p:nvSpPr>
          <p:spPr>
            <a:xfrm>
              <a:off x="1178513" y="644525"/>
              <a:ext cx="8467322" cy="2955502"/>
            </a:xfrm>
            <a:prstGeom prst="rect">
              <a:avLst/>
            </a:prstGeom>
          </p:spPr>
          <p:txBody>
            <a:bodyPr lIns="0" tIns="0" rIns="0" bIns="0" rtlCol="0" anchor="t">
              <a:spAutoFit/>
            </a:bodyPr>
            <a:lstStyle/>
            <a:p>
              <a:pPr marL="690877" lvl="1" indent="-345439" algn="l">
                <a:lnSpc>
                  <a:spcPts val="4479"/>
                </a:lnSpc>
                <a:buFont typeface="Arial"/>
                <a:buChar char="•"/>
              </a:pPr>
              <a:r>
                <a:rPr lang="en-US" sz="3199" spc="15" dirty="0" err="1">
                  <a:solidFill>
                    <a:srgbClr val="000000"/>
                  </a:solidFill>
                  <a:latin typeface="Fira Sans Light"/>
                  <a:ea typeface="Fira Sans Light"/>
                  <a:cs typeface="Fira Sans Light"/>
                  <a:sym typeface="Fira Sans Light"/>
                </a:rPr>
                <a:t>Pamiętaj</a:t>
              </a:r>
              <a:r>
                <a:rPr lang="en-US" sz="3199" spc="15" dirty="0">
                  <a:solidFill>
                    <a:srgbClr val="000000"/>
                  </a:solidFill>
                  <a:latin typeface="Fira Sans Light"/>
                  <a:ea typeface="Fira Sans Light"/>
                  <a:cs typeface="Fira Sans Light"/>
                  <a:sym typeface="Fira Sans Light"/>
                </a:rPr>
                <a:t> o </a:t>
              </a:r>
              <a:r>
                <a:rPr lang="en-US" sz="3199" spc="15" dirty="0" err="1">
                  <a:solidFill>
                    <a:srgbClr val="000000"/>
                  </a:solidFill>
                  <a:latin typeface="Fira Sans Light"/>
                  <a:ea typeface="Fira Sans Light"/>
                  <a:cs typeface="Fira Sans Light"/>
                  <a:sym typeface="Fira Sans Light"/>
                </a:rPr>
                <a:t>silnym</a:t>
              </a:r>
              <a:r>
                <a:rPr lang="en-US" sz="3199" spc="15" dirty="0">
                  <a:solidFill>
                    <a:srgbClr val="000000"/>
                  </a:solidFill>
                  <a:latin typeface="Fira Sans Light"/>
                  <a:ea typeface="Fira Sans Light"/>
                  <a:cs typeface="Fira Sans Light"/>
                  <a:sym typeface="Fira Sans Light"/>
                </a:rPr>
                <a:t> </a:t>
              </a:r>
              <a:r>
                <a:rPr lang="en-US" sz="3199" spc="15" dirty="0" err="1">
                  <a:solidFill>
                    <a:srgbClr val="000000"/>
                  </a:solidFill>
                  <a:latin typeface="Fira Sans Light"/>
                  <a:ea typeface="Fira Sans Light"/>
                  <a:cs typeface="Fira Sans Light"/>
                  <a:sym typeface="Fira Sans Light"/>
                </a:rPr>
                <a:t>haśle</a:t>
              </a:r>
              <a:r>
                <a:rPr lang="en-US" sz="3199" spc="15" dirty="0">
                  <a:solidFill>
                    <a:srgbClr val="000000"/>
                  </a:solidFill>
                  <a:latin typeface="Fira Sans Light"/>
                  <a:ea typeface="Fira Sans Light"/>
                  <a:cs typeface="Fira Sans Light"/>
                  <a:sym typeface="Fira Sans Light"/>
                </a:rPr>
                <a:t>!</a:t>
              </a:r>
            </a:p>
            <a:p>
              <a:pPr marL="690877" lvl="1" indent="-345439" algn="l">
                <a:lnSpc>
                  <a:spcPts val="4479"/>
                </a:lnSpc>
                <a:buFont typeface="Arial"/>
                <a:buChar char="•"/>
              </a:pPr>
              <a:r>
                <a:rPr lang="en-US" sz="3199" spc="15" dirty="0" err="1">
                  <a:solidFill>
                    <a:srgbClr val="000000"/>
                  </a:solidFill>
                  <a:latin typeface="Fira Sans Light"/>
                  <a:ea typeface="Fira Sans Light"/>
                  <a:cs typeface="Fira Sans Light"/>
                  <a:sym typeface="Fira Sans Light"/>
                </a:rPr>
                <a:t>Ustaw</a:t>
              </a:r>
              <a:r>
                <a:rPr lang="en-US" sz="3199" spc="15" dirty="0">
                  <a:solidFill>
                    <a:srgbClr val="000000"/>
                  </a:solidFill>
                  <a:latin typeface="Fira Sans Light"/>
                  <a:ea typeface="Fira Sans Light"/>
                  <a:cs typeface="Fira Sans Light"/>
                  <a:sym typeface="Fira Sans Light"/>
                </a:rPr>
                <a:t> </a:t>
              </a:r>
              <a:r>
                <a:rPr lang="en-US" sz="3199" spc="15" dirty="0" err="1">
                  <a:solidFill>
                    <a:srgbClr val="000000"/>
                  </a:solidFill>
                  <a:latin typeface="Fira Sans Light"/>
                  <a:ea typeface="Fira Sans Light"/>
                  <a:cs typeface="Fira Sans Light"/>
                  <a:sym typeface="Fira Sans Light"/>
                </a:rPr>
                <a:t>automatyczną</a:t>
              </a:r>
              <a:r>
                <a:rPr lang="en-US" sz="3199" spc="15" dirty="0">
                  <a:solidFill>
                    <a:srgbClr val="000000"/>
                  </a:solidFill>
                  <a:latin typeface="Fira Sans Light"/>
                  <a:ea typeface="Fira Sans Light"/>
                  <a:cs typeface="Fira Sans Light"/>
                  <a:sym typeface="Fira Sans Light"/>
                </a:rPr>
                <a:t> </a:t>
              </a:r>
              <a:r>
                <a:rPr lang="en-US" sz="3199" spc="15" dirty="0" err="1">
                  <a:solidFill>
                    <a:srgbClr val="000000"/>
                  </a:solidFill>
                  <a:latin typeface="Fira Sans Light"/>
                  <a:ea typeface="Fira Sans Light"/>
                  <a:cs typeface="Fira Sans Light"/>
                  <a:sym typeface="Fira Sans Light"/>
                </a:rPr>
                <a:t>blokadę</a:t>
              </a:r>
              <a:r>
                <a:rPr lang="en-US" sz="3199" spc="15" dirty="0">
                  <a:solidFill>
                    <a:srgbClr val="000000"/>
                  </a:solidFill>
                  <a:latin typeface="Fira Sans Light"/>
                  <a:ea typeface="Fira Sans Light"/>
                  <a:cs typeface="Fira Sans Light"/>
                  <a:sym typeface="Fira Sans Light"/>
                </a:rPr>
                <a:t>;</a:t>
              </a:r>
            </a:p>
            <a:p>
              <a:pPr marL="690877" lvl="1" indent="-345439" algn="l">
                <a:lnSpc>
                  <a:spcPts val="4479"/>
                </a:lnSpc>
                <a:buFont typeface="Arial"/>
                <a:buChar char="•"/>
              </a:pPr>
              <a:r>
                <a:rPr lang="en-US" sz="3199" spc="15" dirty="0" err="1">
                  <a:solidFill>
                    <a:srgbClr val="000000"/>
                  </a:solidFill>
                  <a:latin typeface="Fira Sans Light"/>
                  <a:ea typeface="Fira Sans Light"/>
                  <a:cs typeface="Fira Sans Light"/>
                  <a:sym typeface="Fira Sans Light"/>
                </a:rPr>
                <a:t>Używaj</a:t>
              </a:r>
              <a:r>
                <a:rPr lang="en-US" sz="3199" spc="15" dirty="0">
                  <a:solidFill>
                    <a:srgbClr val="000000"/>
                  </a:solidFill>
                  <a:latin typeface="Fira Sans Light"/>
                  <a:ea typeface="Fira Sans Light"/>
                  <a:cs typeface="Fira Sans Light"/>
                  <a:sym typeface="Fira Sans Light"/>
                </a:rPr>
                <a:t> </a:t>
              </a:r>
              <a:r>
                <a:rPr lang="en-US" sz="3199" spc="15" dirty="0" err="1">
                  <a:solidFill>
                    <a:srgbClr val="000000"/>
                  </a:solidFill>
                  <a:latin typeface="Fira Sans Light"/>
                  <a:ea typeface="Fira Sans Light"/>
                  <a:cs typeface="Fira Sans Light"/>
                  <a:sym typeface="Fira Sans Light"/>
                </a:rPr>
                <a:t>konta</a:t>
              </a:r>
              <a:r>
                <a:rPr lang="en-US" sz="3199" spc="15" dirty="0">
                  <a:solidFill>
                    <a:srgbClr val="000000"/>
                  </a:solidFill>
                  <a:latin typeface="Fira Sans Light"/>
                  <a:ea typeface="Fira Sans Light"/>
                  <a:cs typeface="Fira Sans Light"/>
                  <a:sym typeface="Fira Sans Light"/>
                </a:rPr>
                <a:t> </a:t>
              </a:r>
              <a:r>
                <a:rPr lang="en-US" sz="3199" spc="15" dirty="0" err="1">
                  <a:solidFill>
                    <a:srgbClr val="000000"/>
                  </a:solidFill>
                  <a:latin typeface="Fira Sans Light"/>
                  <a:ea typeface="Fira Sans Light"/>
                  <a:cs typeface="Fira Sans Light"/>
                  <a:sym typeface="Fira Sans Light"/>
                </a:rPr>
                <a:t>użytkownika</a:t>
              </a:r>
              <a:r>
                <a:rPr lang="en-US" sz="3199" spc="15" dirty="0">
                  <a:solidFill>
                    <a:srgbClr val="000000"/>
                  </a:solidFill>
                  <a:latin typeface="Fira Sans Light"/>
                  <a:ea typeface="Fira Sans Light"/>
                  <a:cs typeface="Fira Sans Light"/>
                  <a:sym typeface="Fira Sans Light"/>
                </a:rPr>
                <a:t>, </a:t>
              </a:r>
            </a:p>
            <a:p>
              <a:pPr algn="l">
                <a:lnSpc>
                  <a:spcPts val="4479"/>
                </a:lnSpc>
              </a:pPr>
              <a:r>
                <a:rPr lang="en-US" sz="3199" spc="15" dirty="0">
                  <a:solidFill>
                    <a:srgbClr val="000000"/>
                  </a:solidFill>
                  <a:latin typeface="Fira Sans Light"/>
                  <a:ea typeface="Fira Sans Light"/>
                  <a:cs typeface="Fira Sans Light"/>
                  <a:sym typeface="Fira Sans Light"/>
                </a:rPr>
                <a:t>     a </a:t>
              </a:r>
              <a:r>
                <a:rPr lang="en-US" sz="3199" spc="15" dirty="0" err="1">
                  <a:solidFill>
                    <a:srgbClr val="000000"/>
                  </a:solidFill>
                  <a:latin typeface="Fira Sans Light"/>
                  <a:ea typeface="Fira Sans Light"/>
                  <a:cs typeface="Fira Sans Light"/>
                  <a:sym typeface="Fira Sans Light"/>
                </a:rPr>
                <a:t>nie</a:t>
              </a:r>
              <a:r>
                <a:rPr lang="en-US" sz="3199" spc="15" dirty="0">
                  <a:solidFill>
                    <a:srgbClr val="000000"/>
                  </a:solidFill>
                  <a:latin typeface="Fira Sans Light"/>
                  <a:ea typeface="Fira Sans Light"/>
                  <a:cs typeface="Fira Sans Light"/>
                  <a:sym typeface="Fira Sans Light"/>
                </a:rPr>
                <a:t> </a:t>
              </a:r>
              <a:r>
                <a:rPr lang="en-US" sz="3199" spc="15" dirty="0" err="1">
                  <a:solidFill>
                    <a:srgbClr val="000000"/>
                  </a:solidFill>
                  <a:latin typeface="Fira Sans Light"/>
                  <a:ea typeface="Fira Sans Light"/>
                  <a:cs typeface="Fira Sans Light"/>
                  <a:sym typeface="Fira Sans Light"/>
                </a:rPr>
                <a:t>administratora</a:t>
              </a:r>
              <a:r>
                <a:rPr lang="en-US" sz="3199" spc="15" dirty="0">
                  <a:solidFill>
                    <a:srgbClr val="000000"/>
                  </a:solidFill>
                  <a:latin typeface="Fira Sans Light"/>
                  <a:ea typeface="Fira Sans Light"/>
                  <a:cs typeface="Fira Sans Light"/>
                  <a:sym typeface="Fira Sans Light"/>
                </a:rPr>
                <a:t>.</a:t>
              </a:r>
            </a:p>
          </p:txBody>
        </p:sp>
        <p:sp>
          <p:nvSpPr>
            <p:cNvPr id="5" name="TextBox 5"/>
            <p:cNvSpPr txBox="1"/>
            <p:nvPr/>
          </p:nvSpPr>
          <p:spPr>
            <a:xfrm>
              <a:off x="1178513" y="-9525"/>
              <a:ext cx="9305522" cy="720725"/>
            </a:xfrm>
            <a:prstGeom prst="rect">
              <a:avLst/>
            </a:prstGeom>
          </p:spPr>
          <p:txBody>
            <a:bodyPr lIns="0" tIns="0" rIns="0" bIns="0" rtlCol="0" anchor="t">
              <a:spAutoFit/>
            </a:bodyPr>
            <a:lstStyle/>
            <a:p>
              <a:pPr algn="l">
                <a:lnSpc>
                  <a:spcPts val="4200"/>
                </a:lnSpc>
              </a:pPr>
              <a:r>
                <a:rPr lang="en-US" sz="3500" b="1" spc="105">
                  <a:solidFill>
                    <a:srgbClr val="1836B2"/>
                  </a:solidFill>
                  <a:latin typeface="Fira Sans Ultra-Bold"/>
                  <a:ea typeface="Fira Sans Ultra-Bold"/>
                  <a:cs typeface="Fira Sans Ultra-Bold"/>
                  <a:sym typeface="Fira Sans Ultra-Bold"/>
                </a:rPr>
                <a:t>Ochrona dostępu</a:t>
              </a:r>
            </a:p>
          </p:txBody>
        </p:sp>
        <p:sp>
          <p:nvSpPr>
            <p:cNvPr id="6" name="Freeform 6"/>
            <p:cNvSpPr/>
            <p:nvPr/>
          </p:nvSpPr>
          <p:spPr>
            <a:xfrm>
              <a:off x="0" y="0"/>
              <a:ext cx="887765" cy="887765"/>
            </a:xfrm>
            <a:custGeom>
              <a:avLst/>
              <a:gdLst/>
              <a:ahLst/>
              <a:cxnLst/>
              <a:rect l="l" t="t" r="r" b="b"/>
              <a:pathLst>
                <a:path w="887765" h="887765">
                  <a:moveTo>
                    <a:pt x="0" y="0"/>
                  </a:moveTo>
                  <a:lnTo>
                    <a:pt x="887765" y="0"/>
                  </a:lnTo>
                  <a:lnTo>
                    <a:pt x="887765" y="887765"/>
                  </a:lnTo>
                  <a:lnTo>
                    <a:pt x="0" y="8877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l-PL"/>
            </a:p>
          </p:txBody>
        </p:sp>
      </p:grpSp>
      <p:sp>
        <p:nvSpPr>
          <p:cNvPr id="7" name="AutoShape 7"/>
          <p:cNvSpPr/>
          <p:nvPr/>
        </p:nvSpPr>
        <p:spPr>
          <a:xfrm>
            <a:off x="8694689" y="1028700"/>
            <a:ext cx="0" cy="8229600"/>
          </a:xfrm>
          <a:prstGeom prst="line">
            <a:avLst/>
          </a:prstGeom>
          <a:ln w="66675" cap="flat">
            <a:solidFill>
              <a:srgbClr val="86C7ED"/>
            </a:solidFill>
            <a:prstDash val="solid"/>
            <a:headEnd type="none" w="sm" len="sm"/>
            <a:tailEnd type="none" w="sm" len="sm"/>
          </a:ln>
        </p:spPr>
        <p:txBody>
          <a:bodyPr/>
          <a:lstStyle/>
          <a:p>
            <a:endParaRPr lang="pl-PL"/>
          </a:p>
        </p:txBody>
      </p:sp>
      <p:grpSp>
        <p:nvGrpSpPr>
          <p:cNvPr id="8" name="Group 8"/>
          <p:cNvGrpSpPr/>
          <p:nvPr/>
        </p:nvGrpSpPr>
        <p:grpSpPr>
          <a:xfrm>
            <a:off x="1028700" y="8081060"/>
            <a:ext cx="7863026" cy="1576070"/>
            <a:chOff x="0" y="0"/>
            <a:chExt cx="10484035" cy="2101427"/>
          </a:xfrm>
        </p:grpSpPr>
        <p:sp>
          <p:nvSpPr>
            <p:cNvPr id="9" name="TextBox 9"/>
            <p:cNvSpPr txBox="1"/>
            <p:nvPr/>
          </p:nvSpPr>
          <p:spPr>
            <a:xfrm>
              <a:off x="1178513" y="644525"/>
              <a:ext cx="8467322" cy="1456902"/>
            </a:xfrm>
            <a:prstGeom prst="rect">
              <a:avLst/>
            </a:prstGeom>
          </p:spPr>
          <p:txBody>
            <a:bodyPr lIns="0" tIns="0" rIns="0" bIns="0" rtlCol="0" anchor="t">
              <a:spAutoFit/>
            </a:bodyPr>
            <a:lstStyle/>
            <a:p>
              <a:pPr marL="690877" lvl="1" indent="-345439" algn="l">
                <a:lnSpc>
                  <a:spcPts val="4479"/>
                </a:lnSpc>
                <a:buFont typeface="Arial"/>
                <a:buChar char="•"/>
              </a:pPr>
              <a:r>
                <a:rPr lang="en-US" sz="3199" spc="15">
                  <a:solidFill>
                    <a:srgbClr val="000000"/>
                  </a:solidFill>
                  <a:latin typeface="Fira Sans Light"/>
                  <a:ea typeface="Fira Sans Light"/>
                  <a:cs typeface="Fira Sans Light"/>
                  <a:sym typeface="Fira Sans Light"/>
                </a:rPr>
                <a:t>Pamiętaj o aktualizacji systemu i sterowników!</a:t>
              </a:r>
            </a:p>
          </p:txBody>
        </p:sp>
        <p:sp>
          <p:nvSpPr>
            <p:cNvPr id="10" name="TextBox 10"/>
            <p:cNvSpPr txBox="1"/>
            <p:nvPr/>
          </p:nvSpPr>
          <p:spPr>
            <a:xfrm>
              <a:off x="1178513" y="-9525"/>
              <a:ext cx="9305522" cy="720725"/>
            </a:xfrm>
            <a:prstGeom prst="rect">
              <a:avLst/>
            </a:prstGeom>
          </p:spPr>
          <p:txBody>
            <a:bodyPr lIns="0" tIns="0" rIns="0" bIns="0" rtlCol="0" anchor="t">
              <a:spAutoFit/>
            </a:bodyPr>
            <a:lstStyle/>
            <a:p>
              <a:pPr algn="l">
                <a:lnSpc>
                  <a:spcPts val="4200"/>
                </a:lnSpc>
              </a:pPr>
              <a:r>
                <a:rPr lang="en-US" sz="3500" b="1" spc="105">
                  <a:solidFill>
                    <a:srgbClr val="1836B2"/>
                  </a:solidFill>
                  <a:latin typeface="Fira Sans Ultra-Bold"/>
                  <a:ea typeface="Fira Sans Ultra-Bold"/>
                  <a:cs typeface="Fira Sans Ultra-Bold"/>
                  <a:sym typeface="Fira Sans Ultra-Bold"/>
                </a:rPr>
                <a:t>Aktualizacje</a:t>
              </a:r>
            </a:p>
          </p:txBody>
        </p:sp>
        <p:sp>
          <p:nvSpPr>
            <p:cNvPr id="11" name="Freeform 11"/>
            <p:cNvSpPr/>
            <p:nvPr/>
          </p:nvSpPr>
          <p:spPr>
            <a:xfrm>
              <a:off x="0" y="0"/>
              <a:ext cx="887765" cy="887765"/>
            </a:xfrm>
            <a:custGeom>
              <a:avLst/>
              <a:gdLst/>
              <a:ahLst/>
              <a:cxnLst/>
              <a:rect l="l" t="t" r="r" b="b"/>
              <a:pathLst>
                <a:path w="887765" h="887765">
                  <a:moveTo>
                    <a:pt x="0" y="0"/>
                  </a:moveTo>
                  <a:lnTo>
                    <a:pt x="887765" y="0"/>
                  </a:lnTo>
                  <a:lnTo>
                    <a:pt x="887765" y="887765"/>
                  </a:lnTo>
                  <a:lnTo>
                    <a:pt x="0" y="8877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l-PL"/>
            </a:p>
          </p:txBody>
        </p:sp>
      </p:grpSp>
      <p:sp>
        <p:nvSpPr>
          <p:cNvPr id="12" name="TextBox 12"/>
          <p:cNvSpPr txBox="1"/>
          <p:nvPr/>
        </p:nvSpPr>
        <p:spPr>
          <a:xfrm>
            <a:off x="10280159" y="2028825"/>
            <a:ext cx="6350491" cy="4481195"/>
          </a:xfrm>
          <a:prstGeom prst="rect">
            <a:avLst/>
          </a:prstGeom>
        </p:spPr>
        <p:txBody>
          <a:bodyPr lIns="0" tIns="0" rIns="0" bIns="0" rtlCol="0" anchor="t">
            <a:spAutoFit/>
          </a:bodyPr>
          <a:lstStyle/>
          <a:p>
            <a:pPr marL="690877" lvl="1" indent="-345439" algn="l">
              <a:lnSpc>
                <a:spcPts val="4479"/>
              </a:lnSpc>
              <a:buFont typeface="Arial"/>
              <a:buChar char="•"/>
            </a:pPr>
            <a:r>
              <a:rPr lang="en-US" sz="3199" spc="15">
                <a:solidFill>
                  <a:srgbClr val="000000"/>
                </a:solidFill>
                <a:latin typeface="Fira Sans Light"/>
                <a:ea typeface="Fira Sans Light"/>
                <a:cs typeface="Fira Sans Light"/>
                <a:sym typeface="Fira Sans Light"/>
              </a:rPr>
              <a:t>Pamiętaj o włączeniu antywirusa!</a:t>
            </a:r>
          </a:p>
          <a:p>
            <a:pPr marL="690877" lvl="1" indent="-345439" algn="l">
              <a:lnSpc>
                <a:spcPts val="4479"/>
              </a:lnSpc>
              <a:buFont typeface="Arial"/>
              <a:buChar char="•"/>
            </a:pPr>
            <a:r>
              <a:rPr lang="en-US" sz="3199" spc="15">
                <a:solidFill>
                  <a:srgbClr val="000000"/>
                </a:solidFill>
                <a:latin typeface="Fira Sans Light"/>
                <a:ea typeface="Fira Sans Light"/>
                <a:cs typeface="Fira Sans Light"/>
                <a:sym typeface="Fira Sans Light"/>
              </a:rPr>
              <a:t>Nie otwieraj podejrzanych linków, załączników, obrazów;</a:t>
            </a:r>
          </a:p>
          <a:p>
            <a:pPr marL="690877" lvl="1" indent="-345439" algn="l">
              <a:lnSpc>
                <a:spcPts val="4479"/>
              </a:lnSpc>
              <a:buFont typeface="Arial"/>
              <a:buChar char="•"/>
            </a:pPr>
            <a:r>
              <a:rPr lang="en-US" sz="3199" spc="15">
                <a:solidFill>
                  <a:srgbClr val="000000"/>
                </a:solidFill>
                <a:latin typeface="Fira Sans Light"/>
                <a:ea typeface="Fira Sans Light"/>
                <a:cs typeface="Fira Sans Light"/>
                <a:sym typeface="Fira Sans Light"/>
              </a:rPr>
              <a:t>Uważaj na podejrzane wiadomosci oraz </a:t>
            </a:r>
            <a:r>
              <a:rPr lang="en-US" sz="3199" u="sng" spc="15">
                <a:solidFill>
                  <a:srgbClr val="000000"/>
                </a:solidFill>
                <a:latin typeface="Fira Sans Light"/>
                <a:ea typeface="Fira Sans Light"/>
                <a:cs typeface="Fira Sans Light"/>
                <a:sym typeface="Fira Sans Light"/>
                <a:hlinkClick r:id="rId4" tooltip="https://kwestiabezpieczenstwa.pl/phishing"/>
              </a:rPr>
              <a:t>phishing</a:t>
            </a:r>
            <a:r>
              <a:rPr lang="en-US" sz="3199" spc="15">
                <a:solidFill>
                  <a:srgbClr val="000000"/>
                </a:solidFill>
                <a:latin typeface="Fira Sans Light"/>
                <a:ea typeface="Fira Sans Light"/>
                <a:cs typeface="Fira Sans Light"/>
                <a:sym typeface="Fira Sans Light"/>
              </a:rPr>
              <a:t>;</a:t>
            </a:r>
          </a:p>
          <a:p>
            <a:pPr marL="690877" lvl="1" indent="-345439" algn="l">
              <a:lnSpc>
                <a:spcPts val="4479"/>
              </a:lnSpc>
              <a:buFont typeface="Arial"/>
              <a:buChar char="•"/>
            </a:pPr>
            <a:r>
              <a:rPr lang="en-US" sz="3199" spc="15">
                <a:solidFill>
                  <a:srgbClr val="000000"/>
                </a:solidFill>
                <a:latin typeface="Fira Sans Light"/>
                <a:ea typeface="Fira Sans Light"/>
                <a:cs typeface="Fira Sans Light"/>
                <a:sym typeface="Fira Sans Light"/>
              </a:rPr>
              <a:t>Pobieraj jedynie z zaufanych źródeł.</a:t>
            </a:r>
          </a:p>
        </p:txBody>
      </p:sp>
      <p:sp>
        <p:nvSpPr>
          <p:cNvPr id="13" name="TextBox 13"/>
          <p:cNvSpPr txBox="1"/>
          <p:nvPr/>
        </p:nvSpPr>
        <p:spPr>
          <a:xfrm>
            <a:off x="10280159" y="1019175"/>
            <a:ext cx="6979141" cy="1076325"/>
          </a:xfrm>
          <a:prstGeom prst="rect">
            <a:avLst/>
          </a:prstGeom>
        </p:spPr>
        <p:txBody>
          <a:bodyPr lIns="0" tIns="0" rIns="0" bIns="0" rtlCol="0" anchor="t">
            <a:spAutoFit/>
          </a:bodyPr>
          <a:lstStyle/>
          <a:p>
            <a:pPr algn="l">
              <a:lnSpc>
                <a:spcPts val="4200"/>
              </a:lnSpc>
            </a:pPr>
            <a:r>
              <a:rPr lang="en-US" sz="3500" b="1" spc="105">
                <a:solidFill>
                  <a:srgbClr val="1836B2"/>
                </a:solidFill>
                <a:latin typeface="Fira Sans Ultra-Bold"/>
                <a:ea typeface="Fira Sans Ultra-Bold"/>
                <a:cs typeface="Fira Sans Ultra-Bold"/>
                <a:sym typeface="Fira Sans Ultra-Bold"/>
              </a:rPr>
              <a:t>Ochrona przed złośliwym oprogramowaniem</a:t>
            </a:r>
          </a:p>
        </p:txBody>
      </p:sp>
      <p:sp>
        <p:nvSpPr>
          <p:cNvPr id="14" name="Freeform 14"/>
          <p:cNvSpPr/>
          <p:nvPr/>
        </p:nvSpPr>
        <p:spPr>
          <a:xfrm>
            <a:off x="9396274" y="1028700"/>
            <a:ext cx="665824" cy="665824"/>
          </a:xfrm>
          <a:custGeom>
            <a:avLst/>
            <a:gdLst/>
            <a:ahLst/>
            <a:cxnLst/>
            <a:rect l="l" t="t" r="r" b="b"/>
            <a:pathLst>
              <a:path w="665824" h="665824">
                <a:moveTo>
                  <a:pt x="0" y="0"/>
                </a:moveTo>
                <a:lnTo>
                  <a:pt x="665824" y="0"/>
                </a:lnTo>
                <a:lnTo>
                  <a:pt x="665824" y="665824"/>
                </a:lnTo>
                <a:lnTo>
                  <a:pt x="0" y="6658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l-PL"/>
          </a:p>
        </p:txBody>
      </p:sp>
      <p:grpSp>
        <p:nvGrpSpPr>
          <p:cNvPr id="15" name="Group 15"/>
          <p:cNvGrpSpPr/>
          <p:nvPr/>
        </p:nvGrpSpPr>
        <p:grpSpPr>
          <a:xfrm>
            <a:off x="9396274" y="6728575"/>
            <a:ext cx="7863026" cy="2138045"/>
            <a:chOff x="0" y="0"/>
            <a:chExt cx="10484035" cy="2850727"/>
          </a:xfrm>
        </p:grpSpPr>
        <p:sp>
          <p:nvSpPr>
            <p:cNvPr id="16" name="TextBox 16"/>
            <p:cNvSpPr txBox="1"/>
            <p:nvPr/>
          </p:nvSpPr>
          <p:spPr>
            <a:xfrm>
              <a:off x="1178513" y="644525"/>
              <a:ext cx="8467322" cy="2206202"/>
            </a:xfrm>
            <a:prstGeom prst="rect">
              <a:avLst/>
            </a:prstGeom>
          </p:spPr>
          <p:txBody>
            <a:bodyPr lIns="0" tIns="0" rIns="0" bIns="0" rtlCol="0" anchor="t">
              <a:spAutoFit/>
            </a:bodyPr>
            <a:lstStyle/>
            <a:p>
              <a:pPr marL="690877" lvl="1" indent="-345439" algn="l">
                <a:lnSpc>
                  <a:spcPts val="4479"/>
                </a:lnSpc>
                <a:buFont typeface="Arial"/>
                <a:buChar char="•"/>
              </a:pPr>
              <a:r>
                <a:rPr lang="en-US" sz="3199" spc="15">
                  <a:solidFill>
                    <a:srgbClr val="000000"/>
                  </a:solidFill>
                  <a:latin typeface="Fira Sans Light"/>
                  <a:ea typeface="Fira Sans Light"/>
                  <a:cs typeface="Fira Sans Light"/>
                  <a:sym typeface="Fira Sans Light"/>
                </a:rPr>
                <a:t>Zapisuj ważne dane w chmurze, bądź na dysku zewnętrznym.</a:t>
              </a:r>
            </a:p>
          </p:txBody>
        </p:sp>
        <p:sp>
          <p:nvSpPr>
            <p:cNvPr id="17" name="TextBox 17"/>
            <p:cNvSpPr txBox="1"/>
            <p:nvPr/>
          </p:nvSpPr>
          <p:spPr>
            <a:xfrm>
              <a:off x="1178513" y="-9525"/>
              <a:ext cx="9305522" cy="720725"/>
            </a:xfrm>
            <a:prstGeom prst="rect">
              <a:avLst/>
            </a:prstGeom>
          </p:spPr>
          <p:txBody>
            <a:bodyPr lIns="0" tIns="0" rIns="0" bIns="0" rtlCol="0" anchor="t">
              <a:spAutoFit/>
            </a:bodyPr>
            <a:lstStyle/>
            <a:p>
              <a:pPr algn="l">
                <a:lnSpc>
                  <a:spcPts val="4200"/>
                </a:lnSpc>
              </a:pPr>
              <a:r>
                <a:rPr lang="en-US" sz="3500" b="1" spc="105">
                  <a:solidFill>
                    <a:srgbClr val="1836B2"/>
                  </a:solidFill>
                  <a:latin typeface="Fira Sans Ultra-Bold"/>
                  <a:ea typeface="Fira Sans Ultra-Bold"/>
                  <a:cs typeface="Fira Sans Ultra-Bold"/>
                  <a:sym typeface="Fira Sans Ultra-Bold"/>
                </a:rPr>
                <a:t>Kopie zapasowe</a:t>
              </a:r>
            </a:p>
          </p:txBody>
        </p:sp>
        <p:sp>
          <p:nvSpPr>
            <p:cNvPr id="18" name="Freeform 18"/>
            <p:cNvSpPr/>
            <p:nvPr/>
          </p:nvSpPr>
          <p:spPr>
            <a:xfrm>
              <a:off x="0" y="0"/>
              <a:ext cx="887765" cy="887765"/>
            </a:xfrm>
            <a:custGeom>
              <a:avLst/>
              <a:gdLst/>
              <a:ahLst/>
              <a:cxnLst/>
              <a:rect l="l" t="t" r="r" b="b"/>
              <a:pathLst>
                <a:path w="887765" h="887765">
                  <a:moveTo>
                    <a:pt x="0" y="0"/>
                  </a:moveTo>
                  <a:lnTo>
                    <a:pt x="887765" y="0"/>
                  </a:lnTo>
                  <a:lnTo>
                    <a:pt x="887765" y="887765"/>
                  </a:lnTo>
                  <a:lnTo>
                    <a:pt x="0" y="8877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l-PL"/>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5CF81834-58D9-D49B-7D30-13E4C8D63B33}"/>
              </a:ext>
            </a:extLst>
          </p:cNvPr>
          <p:cNvSpPr txBox="1"/>
          <p:nvPr/>
        </p:nvSpPr>
        <p:spPr>
          <a:xfrm>
            <a:off x="647700" y="571500"/>
            <a:ext cx="16992600" cy="9048631"/>
          </a:xfrm>
          <a:prstGeom prst="rect">
            <a:avLst/>
          </a:prstGeom>
          <a:noFill/>
        </p:spPr>
        <p:txBody>
          <a:bodyPr wrap="square" rtlCol="0">
            <a:spAutoFit/>
          </a:bodyPr>
          <a:lstStyle/>
          <a:p>
            <a:pPr algn="just"/>
            <a:r>
              <a:rPr lang="pl-PL" dirty="0">
                <a:latin typeface="Fira Sans" panose="020B0503050000020004" pitchFamily="34" charset="0"/>
              </a:rPr>
              <a:t> </a:t>
            </a:r>
            <a:r>
              <a:rPr lang="pl-PL" sz="6000" dirty="0">
                <a:solidFill>
                  <a:srgbClr val="0070C0"/>
                </a:solidFill>
                <a:latin typeface="Fira Sans" panose="020B0503050000020004" pitchFamily="34" charset="0"/>
              </a:rPr>
              <a:t>Formy naruszania bezpieczeństwa systemu operacyjnego </a:t>
            </a:r>
          </a:p>
          <a:p>
            <a:pPr algn="just"/>
            <a:r>
              <a:rPr lang="pl-PL" sz="3200" dirty="0">
                <a:latin typeface="Fira Sans" panose="020B0503050000020004" pitchFamily="34" charset="0"/>
              </a:rPr>
              <a:t>• włamania i kradzieże danych </a:t>
            </a:r>
          </a:p>
          <a:p>
            <a:pPr algn="just"/>
            <a:r>
              <a:rPr lang="pl-PL" sz="3200" dirty="0">
                <a:latin typeface="Fira Sans" panose="020B0503050000020004" pitchFamily="34" charset="0"/>
              </a:rPr>
              <a:t>• destrukcja systemu operacyjnego lub jego komponentów czy aplikacji </a:t>
            </a:r>
          </a:p>
          <a:p>
            <a:pPr algn="just"/>
            <a:r>
              <a:rPr lang="pl-PL" sz="3200" dirty="0">
                <a:latin typeface="Fira Sans" panose="020B0503050000020004" pitchFamily="34" charset="0"/>
              </a:rPr>
              <a:t>• wykorzystanie systemu operacyjnego do realizacji ataku na inny cel (jako zombie)</a:t>
            </a:r>
          </a:p>
          <a:p>
            <a:pPr algn="just"/>
            <a:endParaRPr lang="pl-PL" dirty="0">
              <a:latin typeface="Fira Sans" panose="020B0503050000020004" pitchFamily="34" charset="0"/>
            </a:endParaRPr>
          </a:p>
          <a:p>
            <a:pPr algn="just"/>
            <a:r>
              <a:rPr lang="pl-PL" sz="6000" dirty="0">
                <a:solidFill>
                  <a:srgbClr val="0070C0"/>
                </a:solidFill>
                <a:latin typeface="Fira Sans" panose="020B0503050000020004" pitchFamily="34" charset="0"/>
              </a:rPr>
              <a:t>Typowy scenariusz ataku na SO </a:t>
            </a:r>
          </a:p>
          <a:p>
            <a:pPr marL="342900" indent="-342900" algn="just">
              <a:buAutoNum type="arabicPeriod"/>
            </a:pPr>
            <a:r>
              <a:rPr lang="pl-PL" sz="3200" dirty="0">
                <a:latin typeface="Fira Sans" panose="020B0503050000020004" pitchFamily="34" charset="0"/>
              </a:rPr>
              <a:t>zlokalizowanie systemu do zaatakowania </a:t>
            </a:r>
          </a:p>
          <a:p>
            <a:pPr marL="342900" indent="-342900" algn="just">
              <a:buAutoNum type="arabicPeriod"/>
            </a:pPr>
            <a:r>
              <a:rPr lang="pl-PL" sz="3200" dirty="0">
                <a:latin typeface="Fira Sans" panose="020B0503050000020004" pitchFamily="34" charset="0"/>
              </a:rPr>
              <a:t>wtargnięcie na konto legalnego użytkownika (wykorzystując brak hasła, złamanie łatwego hasła, podsłuchanie hasła) </a:t>
            </a:r>
          </a:p>
          <a:p>
            <a:pPr marL="342900" indent="-342900" algn="just">
              <a:buAutoNum type="arabicPeriod"/>
            </a:pPr>
            <a:r>
              <a:rPr lang="pl-PL" sz="3200" dirty="0">
                <a:latin typeface="Fira Sans" panose="020B0503050000020004" pitchFamily="34" charset="0"/>
              </a:rPr>
              <a:t>wykorzystanie błędów i luk w komponentach systemu lub w ich konfiguracji w celu uzyskania dostępu do konta uprzywilejowanego </a:t>
            </a:r>
          </a:p>
          <a:p>
            <a:pPr marL="342900" indent="-342900" algn="just">
              <a:buAutoNum type="arabicPeriod"/>
            </a:pPr>
            <a:r>
              <a:rPr lang="pl-PL" sz="3200" dirty="0">
                <a:latin typeface="Fira Sans" panose="020B0503050000020004" pitchFamily="34" charset="0"/>
              </a:rPr>
              <a:t>wykonanie nieuprawnionych działań </a:t>
            </a:r>
          </a:p>
          <a:p>
            <a:pPr marL="342900" indent="-342900" algn="just">
              <a:buAutoNum type="arabicPeriod"/>
            </a:pPr>
            <a:r>
              <a:rPr lang="pl-PL" sz="3200" dirty="0">
                <a:latin typeface="Fira Sans" panose="020B0503050000020004" pitchFamily="34" charset="0"/>
              </a:rPr>
              <a:t> zainstalowanie furtki dla bieżącego lub przyszłego wykorzystania </a:t>
            </a:r>
          </a:p>
          <a:p>
            <a:pPr marL="342900" indent="-342900" algn="just">
              <a:buAutoNum type="arabicPeriod"/>
            </a:pPr>
            <a:r>
              <a:rPr lang="pl-PL" sz="3200" dirty="0">
                <a:latin typeface="Fira Sans" panose="020B0503050000020004" pitchFamily="34" charset="0"/>
              </a:rPr>
              <a:t>zatarcie śladów działalności (usunięcie zapisów z rejestrów systemowych) </a:t>
            </a:r>
          </a:p>
          <a:p>
            <a:pPr marL="342900" indent="-342900" algn="just">
              <a:buAutoNum type="arabicPeriod"/>
            </a:pPr>
            <a:r>
              <a:rPr lang="pl-PL" sz="3200" dirty="0">
                <a:latin typeface="Fira Sans" panose="020B0503050000020004" pitchFamily="34" charset="0"/>
              </a:rPr>
              <a:t>ataki na inne komputery</a:t>
            </a:r>
          </a:p>
        </p:txBody>
      </p:sp>
    </p:spTree>
    <p:extLst>
      <p:ext uri="{BB962C8B-B14F-4D97-AF65-F5344CB8AC3E}">
        <p14:creationId xmlns:p14="http://schemas.microsoft.com/office/powerpoint/2010/main" val="3496569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2E8BD-912D-350B-1A7F-0A624DCD1BEF}"/>
            </a:ext>
          </a:extLst>
        </p:cNvPr>
        <p:cNvGrpSpPr/>
        <p:nvPr/>
      </p:nvGrpSpPr>
      <p:grpSpPr>
        <a:xfrm>
          <a:off x="0" y="0"/>
          <a:ext cx="0" cy="0"/>
          <a:chOff x="0" y="0"/>
          <a:chExt cx="0" cy="0"/>
        </a:xfrm>
      </p:grpSpPr>
      <p:sp>
        <p:nvSpPr>
          <p:cNvPr id="2" name="pole tekstowe 1">
            <a:extLst>
              <a:ext uri="{FF2B5EF4-FFF2-40B4-BE49-F238E27FC236}">
                <a16:creationId xmlns:a16="http://schemas.microsoft.com/office/drawing/2014/main" id="{3A8C75DB-5046-1FBD-E6A8-E2D9CA43FB55}"/>
              </a:ext>
            </a:extLst>
          </p:cNvPr>
          <p:cNvSpPr txBox="1"/>
          <p:nvPr/>
        </p:nvSpPr>
        <p:spPr>
          <a:xfrm>
            <a:off x="647700" y="571500"/>
            <a:ext cx="16992600" cy="8894743"/>
          </a:xfrm>
          <a:prstGeom prst="rect">
            <a:avLst/>
          </a:prstGeom>
          <a:noFill/>
        </p:spPr>
        <p:txBody>
          <a:bodyPr wrap="square" rtlCol="0">
            <a:spAutoFit/>
          </a:bodyPr>
          <a:lstStyle/>
          <a:p>
            <a:pPr algn="just"/>
            <a:r>
              <a:rPr lang="pl-PL" sz="6000" dirty="0">
                <a:solidFill>
                  <a:srgbClr val="0070C0"/>
                </a:solidFill>
                <a:latin typeface="Fira Sans" panose="020B0503050000020004" pitchFamily="34" charset="0"/>
              </a:rPr>
              <a:t>Przykłady wrażliwych obszarów OS </a:t>
            </a:r>
          </a:p>
          <a:p>
            <a:pPr algn="just"/>
            <a:r>
              <a:rPr lang="pl-PL" sz="3200" dirty="0"/>
              <a:t>• usługi informacyjne (jak </a:t>
            </a:r>
            <a:r>
              <a:rPr lang="pl-PL" sz="3200" dirty="0" err="1"/>
              <a:t>netstat</a:t>
            </a:r>
            <a:r>
              <a:rPr lang="pl-PL" sz="3200" dirty="0"/>
              <a:t>, </a:t>
            </a:r>
            <a:r>
              <a:rPr lang="pl-PL" sz="3200" dirty="0" err="1"/>
              <a:t>systat</a:t>
            </a:r>
            <a:r>
              <a:rPr lang="pl-PL" sz="3200" dirty="0"/>
              <a:t>, </a:t>
            </a:r>
            <a:r>
              <a:rPr lang="pl-PL" sz="3200" dirty="0" err="1"/>
              <a:t>nbtstat</a:t>
            </a:r>
            <a:r>
              <a:rPr lang="pl-PL" sz="3200" dirty="0"/>
              <a:t>, </a:t>
            </a:r>
            <a:r>
              <a:rPr lang="pl-PL" sz="3200" dirty="0" err="1"/>
              <a:t>finger</a:t>
            </a:r>
            <a:r>
              <a:rPr lang="pl-PL" sz="3200" dirty="0"/>
              <a:t>, </a:t>
            </a:r>
            <a:r>
              <a:rPr lang="pl-PL" sz="3200" dirty="0" err="1"/>
              <a:t>rusers</a:t>
            </a:r>
            <a:r>
              <a:rPr lang="pl-PL" sz="3200" dirty="0"/>
              <a:t>, </a:t>
            </a:r>
            <a:r>
              <a:rPr lang="pl-PL" sz="3200" dirty="0" err="1"/>
              <a:t>showmount</a:t>
            </a:r>
            <a:r>
              <a:rPr lang="pl-PL" sz="3200" dirty="0"/>
              <a:t>, </a:t>
            </a:r>
            <a:r>
              <a:rPr lang="pl-PL" sz="3200" dirty="0" err="1"/>
              <a:t>ident</a:t>
            </a:r>
            <a:r>
              <a:rPr lang="pl-PL" sz="3200" dirty="0"/>
              <a:t>), </a:t>
            </a:r>
          </a:p>
          <a:p>
            <a:pPr algn="just"/>
            <a:r>
              <a:rPr lang="pl-PL" sz="3200" dirty="0"/>
              <a:t>• usługi konfiguracyjne (</a:t>
            </a:r>
            <a:r>
              <a:rPr lang="pl-PL" sz="3200" dirty="0" err="1"/>
              <a:t>bootparam</a:t>
            </a:r>
            <a:r>
              <a:rPr lang="pl-PL" sz="3200" dirty="0"/>
              <a:t>, </a:t>
            </a:r>
            <a:r>
              <a:rPr lang="pl-PL" sz="3200" dirty="0" err="1"/>
              <a:t>dhcp</a:t>
            </a:r>
            <a:r>
              <a:rPr lang="pl-PL" sz="3200" dirty="0"/>
              <a:t>, zdalne zarządzanie), </a:t>
            </a:r>
          </a:p>
          <a:p>
            <a:pPr algn="just"/>
            <a:r>
              <a:rPr lang="pl-PL" sz="3200" dirty="0"/>
              <a:t>• zdalne wywołanie </a:t>
            </a:r>
            <a:r>
              <a:rPr lang="pl-PL" sz="3200" dirty="0" err="1"/>
              <a:t>procdur</a:t>
            </a:r>
            <a:r>
              <a:rPr lang="pl-PL" sz="3200" dirty="0"/>
              <a:t> RPC (</a:t>
            </a:r>
            <a:r>
              <a:rPr lang="pl-PL" sz="3200" dirty="0" err="1"/>
              <a:t>rpcinfo</a:t>
            </a:r>
            <a:r>
              <a:rPr lang="pl-PL" sz="3200" dirty="0"/>
              <a:t>, </a:t>
            </a:r>
            <a:r>
              <a:rPr lang="pl-PL" sz="3200" dirty="0" err="1"/>
              <a:t>rexec</a:t>
            </a:r>
            <a:r>
              <a:rPr lang="pl-PL" sz="3200" dirty="0"/>
              <a:t>) </a:t>
            </a:r>
          </a:p>
          <a:p>
            <a:pPr algn="just"/>
            <a:r>
              <a:rPr lang="pl-PL" sz="3200" dirty="0"/>
              <a:t>• rozproszone systemy plików (np. NFS), </a:t>
            </a:r>
          </a:p>
          <a:p>
            <a:pPr algn="just"/>
            <a:r>
              <a:rPr lang="pl-PL" sz="3200" dirty="0"/>
              <a:t>• usługi zdalnego dostępu, </a:t>
            </a:r>
          </a:p>
          <a:p>
            <a:pPr algn="just"/>
            <a:r>
              <a:rPr lang="pl-PL" sz="3200" dirty="0"/>
              <a:t>• mechanizm domen zaufania, </a:t>
            </a:r>
          </a:p>
          <a:p>
            <a:pPr algn="just"/>
            <a:r>
              <a:rPr lang="pl-PL" sz="3200" dirty="0"/>
              <a:t>• usługi komunikacyjne i pocztowe</a:t>
            </a:r>
          </a:p>
          <a:p>
            <a:pPr algn="just"/>
            <a:endParaRPr lang="pl-PL" sz="3200" dirty="0">
              <a:latin typeface="Fira Sans" panose="020B0503050000020004" pitchFamily="34" charset="0"/>
            </a:endParaRPr>
          </a:p>
          <a:p>
            <a:pPr algn="just"/>
            <a:r>
              <a:rPr lang="pl-PL" sz="3200" dirty="0"/>
              <a:t>• W rożnych systemach operacyjnych, a nawet w różnych ich wersjach, można zaobserwować różną podatność komponentów na poszczególne rodzaje ataków. </a:t>
            </a:r>
          </a:p>
          <a:p>
            <a:pPr algn="just"/>
            <a:r>
              <a:rPr lang="pl-PL" sz="3200" dirty="0"/>
              <a:t>• Często istnieją gotowe i łatwo dostępne narzędzia ataków skierowane na wybrane wersje systemu lub jego konkretnych komponentów. </a:t>
            </a:r>
          </a:p>
          <a:p>
            <a:pPr algn="just"/>
            <a:r>
              <a:rPr lang="pl-PL" sz="3200" dirty="0"/>
              <a:t>• Skuteczne przeprowadzenie ataku staje się rzeczą relatywnie prostą i nie wymagającą praktycznie żadnej wiedzy technicznej. </a:t>
            </a:r>
          </a:p>
          <a:p>
            <a:pPr algn="just"/>
            <a:r>
              <a:rPr lang="pl-PL" sz="3200" dirty="0"/>
              <a:t>• Istotna jest niewątpliwie możliwość zdalnej detekcji systemu operacyjnego, jego wersji i dostępnych w nim komponentów (szczególnie sług dostępnych zdalnie).</a:t>
            </a:r>
            <a:endParaRPr lang="pl-PL" sz="3200" dirty="0">
              <a:latin typeface="Fira Sans" panose="020B0503050000020004" pitchFamily="34" charset="0"/>
            </a:endParaRPr>
          </a:p>
        </p:txBody>
      </p:sp>
    </p:spTree>
    <p:extLst>
      <p:ext uri="{BB962C8B-B14F-4D97-AF65-F5344CB8AC3E}">
        <p14:creationId xmlns:p14="http://schemas.microsoft.com/office/powerpoint/2010/main" val="1925720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E3A4B36B-D389-2D3A-4B50-1AAC85F41434}"/>
              </a:ext>
            </a:extLst>
          </p:cNvPr>
          <p:cNvPicPr>
            <a:picLocks noChangeAspect="1"/>
          </p:cNvPicPr>
          <p:nvPr/>
        </p:nvPicPr>
        <p:blipFill>
          <a:blip r:embed="rId2"/>
          <a:stretch>
            <a:fillRect/>
          </a:stretch>
        </p:blipFill>
        <p:spPr>
          <a:xfrm>
            <a:off x="-304800" y="-28268"/>
            <a:ext cx="13814619" cy="10471355"/>
          </a:xfrm>
          <a:prstGeom prst="rect">
            <a:avLst/>
          </a:prstGeom>
        </p:spPr>
      </p:pic>
      <p:sp>
        <p:nvSpPr>
          <p:cNvPr id="6" name="pole tekstowe 5">
            <a:extLst>
              <a:ext uri="{FF2B5EF4-FFF2-40B4-BE49-F238E27FC236}">
                <a16:creationId xmlns:a16="http://schemas.microsoft.com/office/drawing/2014/main" id="{820382A2-5B0C-560B-8A93-2274784A65DB}"/>
              </a:ext>
            </a:extLst>
          </p:cNvPr>
          <p:cNvSpPr txBox="1"/>
          <p:nvPr/>
        </p:nvSpPr>
        <p:spPr>
          <a:xfrm>
            <a:off x="13411200" y="526851"/>
            <a:ext cx="4549581" cy="9233297"/>
          </a:xfrm>
          <a:prstGeom prst="rect">
            <a:avLst/>
          </a:prstGeom>
          <a:noFill/>
        </p:spPr>
        <p:txBody>
          <a:bodyPr wrap="square" rtlCol="0">
            <a:spAutoFit/>
          </a:bodyPr>
          <a:lstStyle/>
          <a:p>
            <a:pPr marL="342900" indent="-342900">
              <a:buAutoNum type="arabicPeriod"/>
            </a:pPr>
            <a:r>
              <a:rPr lang="pl-PL" dirty="0"/>
              <a:t>Gniazdo CPU</a:t>
            </a:r>
          </a:p>
          <a:p>
            <a:pPr marL="342900" indent="-342900">
              <a:buAutoNum type="arabicPeriod"/>
            </a:pPr>
            <a:r>
              <a:rPr lang="pl-PL" dirty="0"/>
              <a:t>Mocowanie chłodzenia CPU</a:t>
            </a:r>
          </a:p>
          <a:p>
            <a:pPr marL="342900" indent="-342900">
              <a:buAutoNum type="arabicPeriod"/>
            </a:pPr>
            <a:r>
              <a:rPr lang="pl-PL" dirty="0"/>
              <a:t>Złącza wentylatora CPU</a:t>
            </a:r>
          </a:p>
          <a:p>
            <a:pPr marL="342900" indent="-342900">
              <a:buAutoNum type="arabicPeriod"/>
            </a:pPr>
            <a:r>
              <a:rPr lang="pl-PL" dirty="0"/>
              <a:t>Złącza pamięci typu DIMM x4 – pamięć RAM</a:t>
            </a:r>
          </a:p>
          <a:p>
            <a:pPr marL="342900" indent="-342900">
              <a:buAutoNum type="arabicPeriod"/>
            </a:pPr>
            <a:r>
              <a:rPr lang="pl-PL" dirty="0"/>
              <a:t>Złącze M.2 – dysk SSD</a:t>
            </a:r>
          </a:p>
          <a:p>
            <a:pPr marL="342900" indent="-342900">
              <a:buAutoNum type="arabicPeriod"/>
            </a:pPr>
            <a:r>
              <a:rPr lang="pl-PL" dirty="0"/>
              <a:t>Złącza M.2</a:t>
            </a:r>
          </a:p>
          <a:p>
            <a:pPr marL="342900" indent="-342900">
              <a:buAutoNum type="arabicPeriod"/>
            </a:pPr>
            <a:r>
              <a:rPr lang="pl-PL" dirty="0"/>
              <a:t>USB</a:t>
            </a:r>
          </a:p>
          <a:p>
            <a:pPr marL="342900" indent="-342900">
              <a:buAutoNum type="arabicPeriod"/>
            </a:pPr>
            <a:r>
              <a:rPr lang="pl-PL" dirty="0"/>
              <a:t>Złącza do podłączenia do urządzeń peryferyjnych</a:t>
            </a:r>
          </a:p>
          <a:p>
            <a:pPr marL="342900" indent="-342900">
              <a:buAutoNum type="arabicPeriod"/>
            </a:pPr>
            <a:r>
              <a:rPr lang="pl-PL" dirty="0"/>
              <a:t>Złącza SATA</a:t>
            </a:r>
          </a:p>
          <a:p>
            <a:pPr marL="342900" indent="-342900">
              <a:buAutoNum type="arabicPeriod"/>
            </a:pPr>
            <a:r>
              <a:rPr lang="pl-PL" dirty="0"/>
              <a:t>Złącze zasilacza 24-pinowe</a:t>
            </a:r>
          </a:p>
          <a:p>
            <a:pPr marL="342900" indent="-342900">
              <a:buFontTx/>
              <a:buAutoNum type="arabicPeriod"/>
            </a:pPr>
            <a:r>
              <a:rPr lang="pl-PL" dirty="0"/>
              <a:t>Złącze zasilacza 8-pinowe</a:t>
            </a:r>
          </a:p>
          <a:p>
            <a:pPr marL="342900" indent="-342900">
              <a:buFontTx/>
              <a:buAutoNum type="arabicPeriod"/>
            </a:pPr>
            <a:r>
              <a:rPr lang="pl-PL" dirty="0"/>
              <a:t>13, 14, 15, 16, 17 - PCI Express – złącze do kart zewnętrznych np. graficznych.</a:t>
            </a:r>
          </a:p>
          <a:p>
            <a:r>
              <a:rPr lang="pl-PL" dirty="0"/>
              <a:t>18. Zintegrowana karta sieciowa</a:t>
            </a:r>
          </a:p>
          <a:p>
            <a:r>
              <a:rPr lang="pl-PL" dirty="0"/>
              <a:t>19. Układ Super I/O</a:t>
            </a:r>
          </a:p>
          <a:p>
            <a:r>
              <a:rPr lang="pl-PL" dirty="0"/>
              <a:t>20. Układ dźwiękowy audio</a:t>
            </a:r>
          </a:p>
          <a:p>
            <a:r>
              <a:rPr lang="pl-PL" dirty="0"/>
              <a:t>21. Złącza audio panelu przedniego</a:t>
            </a:r>
          </a:p>
          <a:p>
            <a:r>
              <a:rPr lang="pl-PL" dirty="0"/>
              <a:t>22. Złącze portu szeregowego</a:t>
            </a:r>
          </a:p>
          <a:p>
            <a:r>
              <a:rPr lang="pl-PL" dirty="0"/>
              <a:t>23. Złącze modułu TPM</a:t>
            </a:r>
          </a:p>
          <a:p>
            <a:r>
              <a:rPr lang="pl-PL" dirty="0"/>
              <a:t>24. Dodatkowe złącza wentylatora CPU i pompy chłodzenia wodnego </a:t>
            </a:r>
            <a:r>
              <a:rPr lang="pl-PL" dirty="0" err="1"/>
              <a:t>AiO</a:t>
            </a:r>
            <a:endParaRPr lang="pl-PL" dirty="0"/>
          </a:p>
          <a:p>
            <a:r>
              <a:rPr lang="pl-PL" dirty="0"/>
              <a:t>25. </a:t>
            </a:r>
            <a:r>
              <a:rPr lang="pl-PL" dirty="0" err="1"/>
              <a:t>Złacze</a:t>
            </a:r>
            <a:r>
              <a:rPr lang="pl-PL" dirty="0"/>
              <a:t> USB 2.0</a:t>
            </a:r>
          </a:p>
          <a:p>
            <a:r>
              <a:rPr lang="pl-PL" dirty="0"/>
              <a:t>26. </a:t>
            </a:r>
            <a:r>
              <a:rPr lang="pl-PL" dirty="0" err="1"/>
              <a:t>Złacze</a:t>
            </a:r>
            <a:r>
              <a:rPr lang="pl-PL" dirty="0"/>
              <a:t> USB 3.1</a:t>
            </a:r>
          </a:p>
          <a:p>
            <a:r>
              <a:rPr lang="pl-PL" dirty="0"/>
              <a:t>27. </a:t>
            </a:r>
            <a:r>
              <a:rPr lang="pl-PL" dirty="0" err="1"/>
              <a:t>Złacze</a:t>
            </a:r>
            <a:r>
              <a:rPr lang="pl-PL" dirty="0"/>
              <a:t> USB 2.0</a:t>
            </a:r>
          </a:p>
          <a:p>
            <a:r>
              <a:rPr lang="pl-PL" dirty="0"/>
              <a:t>28. Złącze panelu przedniego (do podłączenia diod, resetu, zasilania)</a:t>
            </a:r>
          </a:p>
          <a:p>
            <a:r>
              <a:rPr lang="pl-PL" dirty="0"/>
              <a:t>29. 30 Złącza wentylatora CPU i pompy chłodzenia wodnego </a:t>
            </a:r>
            <a:r>
              <a:rPr lang="pl-PL" dirty="0" err="1"/>
              <a:t>AiO</a:t>
            </a:r>
            <a:endParaRPr lang="pl-PL" dirty="0"/>
          </a:p>
          <a:p>
            <a:r>
              <a:rPr lang="pl-PL" dirty="0"/>
              <a:t>31. Bateria pamięci CMOS (NVRAM)</a:t>
            </a:r>
          </a:p>
          <a:p>
            <a:r>
              <a:rPr lang="pl-PL" dirty="0"/>
              <a:t>32. Chipset Intel</a:t>
            </a:r>
          </a:p>
          <a:p>
            <a:r>
              <a:rPr lang="pl-PL" dirty="0"/>
              <a:t>33. Przycisk MEMOK</a:t>
            </a:r>
          </a:p>
        </p:txBody>
      </p:sp>
    </p:spTree>
    <p:extLst>
      <p:ext uri="{BB962C8B-B14F-4D97-AF65-F5344CB8AC3E}">
        <p14:creationId xmlns:p14="http://schemas.microsoft.com/office/powerpoint/2010/main" val="4044295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085B9-8FED-6F2E-8B8D-F03C09B374D3}"/>
            </a:ext>
          </a:extLst>
        </p:cNvPr>
        <p:cNvGrpSpPr/>
        <p:nvPr/>
      </p:nvGrpSpPr>
      <p:grpSpPr>
        <a:xfrm>
          <a:off x="0" y="0"/>
          <a:ext cx="0" cy="0"/>
          <a:chOff x="0" y="0"/>
          <a:chExt cx="0" cy="0"/>
        </a:xfrm>
      </p:grpSpPr>
      <p:sp>
        <p:nvSpPr>
          <p:cNvPr id="2" name="pole tekstowe 1">
            <a:extLst>
              <a:ext uri="{FF2B5EF4-FFF2-40B4-BE49-F238E27FC236}">
                <a16:creationId xmlns:a16="http://schemas.microsoft.com/office/drawing/2014/main" id="{05514581-5DA7-FB10-9A12-2C953D5368D3}"/>
              </a:ext>
            </a:extLst>
          </p:cNvPr>
          <p:cNvSpPr txBox="1"/>
          <p:nvPr/>
        </p:nvSpPr>
        <p:spPr>
          <a:xfrm>
            <a:off x="647700" y="571500"/>
            <a:ext cx="16992600" cy="9387185"/>
          </a:xfrm>
          <a:prstGeom prst="rect">
            <a:avLst/>
          </a:prstGeom>
          <a:noFill/>
        </p:spPr>
        <p:txBody>
          <a:bodyPr wrap="square" rtlCol="0">
            <a:spAutoFit/>
          </a:bodyPr>
          <a:lstStyle/>
          <a:p>
            <a:r>
              <a:rPr lang="pl-PL" sz="6000" b="1" dirty="0">
                <a:solidFill>
                  <a:srgbClr val="0070C0"/>
                </a:solidFill>
                <a:latin typeface="Fira Sans" panose="020B0503050000020004" pitchFamily="34" charset="0"/>
              </a:rPr>
              <a:t>Ataki na systemy komputerowe</a:t>
            </a:r>
          </a:p>
          <a:p>
            <a:pPr algn="ctr"/>
            <a:r>
              <a:rPr lang="pl-PL" sz="3200" dirty="0">
                <a:latin typeface="Fira Sans" panose="020B0503050000020004" pitchFamily="34" charset="0"/>
              </a:rPr>
              <a:t>Atak na system komputerowy jest to działanie mające na celu przeniknięcie do chronionego systemu komputerowego w celu przechwycenia, zniszczenia lub zmodyfikowania przechowywanych tam informacji</a:t>
            </a:r>
            <a:r>
              <a:rPr lang="pl-PL" dirty="0"/>
              <a:t>.</a:t>
            </a:r>
            <a:br>
              <a:rPr lang="pl-PL" sz="3200" dirty="0"/>
            </a:br>
            <a:endParaRPr lang="pl-PL" sz="3200" b="1" dirty="0">
              <a:solidFill>
                <a:srgbClr val="0070C0"/>
              </a:solidFill>
              <a:latin typeface="Fira Sans" panose="020B0503050000020004" pitchFamily="34" charset="0"/>
            </a:endParaRPr>
          </a:p>
          <a:p>
            <a:r>
              <a:rPr lang="pl-PL" sz="3200" b="1" dirty="0">
                <a:solidFill>
                  <a:srgbClr val="0070C0"/>
                </a:solidFill>
                <a:latin typeface="Fira Sans" panose="020B0503050000020004" pitchFamily="34" charset="0"/>
              </a:rPr>
              <a:t>Ataki możemy podzielić ze względu na:</a:t>
            </a:r>
          </a:p>
          <a:p>
            <a:r>
              <a:rPr lang="pl-PL" sz="3200" dirty="0">
                <a:solidFill>
                  <a:srgbClr val="0070C0"/>
                </a:solidFill>
                <a:latin typeface="Fira Sans" panose="020B0503050000020004" pitchFamily="34" charset="0"/>
              </a:rPr>
              <a:t>1. Miejsce ich przeprowadzania:</a:t>
            </a:r>
          </a:p>
          <a:p>
            <a:r>
              <a:rPr lang="pl-PL" sz="3200" dirty="0">
                <a:latin typeface="Fira Sans" panose="020B0503050000020004" pitchFamily="34" charset="0"/>
              </a:rPr>
              <a:t>Zewnętrzne (zdalne) - ataki przeprowadzane są z systemów znajdujących się poza atakowaną siecią</a:t>
            </a:r>
          </a:p>
          <a:p>
            <a:r>
              <a:rPr lang="pl-PL" sz="3200" dirty="0">
                <a:latin typeface="Fira Sans" panose="020B0503050000020004" pitchFamily="34" charset="0"/>
              </a:rPr>
              <a:t>Wewnętrzne (lokalne) - ataki przeprowadzane są z systemów znajdujących się w atakowanej sieci</a:t>
            </a:r>
          </a:p>
          <a:p>
            <a:endParaRPr lang="pl-PL" sz="3200" dirty="0">
              <a:latin typeface="Fira Sans" panose="020B0503050000020004" pitchFamily="34" charset="0"/>
            </a:endParaRPr>
          </a:p>
          <a:p>
            <a:r>
              <a:rPr lang="pl-PL" sz="3200" dirty="0">
                <a:solidFill>
                  <a:srgbClr val="0070C0"/>
                </a:solidFill>
                <a:latin typeface="Fira Sans" panose="020B0503050000020004" pitchFamily="34" charset="0"/>
              </a:rPr>
              <a:t>2. Zamiar:</a:t>
            </a:r>
          </a:p>
          <a:p>
            <a:r>
              <a:rPr lang="pl-PL" sz="3200" dirty="0">
                <a:latin typeface="Fira Sans" panose="020B0503050000020004" pitchFamily="34" charset="0"/>
              </a:rPr>
              <a:t>Zamierzony - atakujący zdaje sobie sprawę z tego, co robi i jakie konsekwencje mogą z tego wyniknąć, na przykład atak w celu uzyskania konkretnie wytyczonych informacji.</a:t>
            </a:r>
          </a:p>
          <a:p>
            <a:r>
              <a:rPr lang="pl-PL" sz="3200" dirty="0">
                <a:latin typeface="Fira Sans" panose="020B0503050000020004" pitchFamily="34" charset="0"/>
              </a:rPr>
              <a:t>Niezamierzony - atakujący przypadkowo i nieświadomie dokonuje ataku, na przykład jeden z użytkowników serwera przez błąd programu obchodzi system autoryzacji uzyskując prawa administratora.</a:t>
            </a:r>
          </a:p>
        </p:txBody>
      </p:sp>
    </p:spTree>
    <p:extLst>
      <p:ext uri="{BB962C8B-B14F-4D97-AF65-F5344CB8AC3E}">
        <p14:creationId xmlns:p14="http://schemas.microsoft.com/office/powerpoint/2010/main" val="41765904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D8C13-337A-B188-6E0B-5D6BD630BC66}"/>
            </a:ext>
          </a:extLst>
        </p:cNvPr>
        <p:cNvGrpSpPr/>
        <p:nvPr/>
      </p:nvGrpSpPr>
      <p:grpSpPr>
        <a:xfrm>
          <a:off x="0" y="0"/>
          <a:ext cx="0" cy="0"/>
          <a:chOff x="0" y="0"/>
          <a:chExt cx="0" cy="0"/>
        </a:xfrm>
      </p:grpSpPr>
      <p:sp>
        <p:nvSpPr>
          <p:cNvPr id="2" name="pole tekstowe 1">
            <a:extLst>
              <a:ext uri="{FF2B5EF4-FFF2-40B4-BE49-F238E27FC236}">
                <a16:creationId xmlns:a16="http://schemas.microsoft.com/office/drawing/2014/main" id="{3732EF07-818D-9D79-7978-5603E1034DF5}"/>
              </a:ext>
            </a:extLst>
          </p:cNvPr>
          <p:cNvSpPr txBox="1"/>
          <p:nvPr/>
        </p:nvSpPr>
        <p:spPr>
          <a:xfrm>
            <a:off x="647700" y="571500"/>
            <a:ext cx="16992600" cy="9233297"/>
          </a:xfrm>
          <a:prstGeom prst="rect">
            <a:avLst/>
          </a:prstGeom>
          <a:noFill/>
        </p:spPr>
        <p:txBody>
          <a:bodyPr wrap="square" rtlCol="0">
            <a:spAutoFit/>
          </a:bodyPr>
          <a:lstStyle/>
          <a:p>
            <a:pPr>
              <a:lnSpc>
                <a:spcPct val="150000"/>
              </a:lnSpc>
            </a:pPr>
            <a:r>
              <a:rPr lang="pl-PL" sz="3200" b="1" dirty="0">
                <a:solidFill>
                  <a:srgbClr val="0070C0"/>
                </a:solidFill>
                <a:latin typeface="Fira Sans" panose="020B0503050000020004" pitchFamily="34" charset="0"/>
              </a:rPr>
              <a:t>3. Aktywność:</a:t>
            </a:r>
          </a:p>
          <a:p>
            <a:pPr>
              <a:lnSpc>
                <a:spcPct val="150000"/>
              </a:lnSpc>
            </a:pPr>
            <a:r>
              <a:rPr lang="pl-PL" sz="3200" b="1" dirty="0">
                <a:latin typeface="Fira Sans" panose="020B0503050000020004" pitchFamily="34" charset="0"/>
              </a:rPr>
              <a:t>Aktywny</a:t>
            </a:r>
            <a:r>
              <a:rPr lang="pl-PL" sz="3200" dirty="0">
                <a:latin typeface="Fira Sans" panose="020B0503050000020004" pitchFamily="34" charset="0"/>
              </a:rPr>
              <a:t> - w wyniku ataku system komputerowy traci integralność, na przykład atak włamywacza, który usuwa pewną ilość ważnych danych oraz powoduje zmianę działania programów. Atakiem aktywnym może być także modyfikowanie strumienia danych lub tworzenie danych fałszywych.</a:t>
            </a:r>
          </a:p>
          <a:p>
            <a:pPr>
              <a:lnSpc>
                <a:spcPct val="150000"/>
              </a:lnSpc>
            </a:pPr>
            <a:endParaRPr lang="pl-PL" sz="3200" dirty="0">
              <a:latin typeface="Fira Sans" panose="020B0503050000020004" pitchFamily="34" charset="0"/>
            </a:endParaRPr>
          </a:p>
          <a:p>
            <a:pPr>
              <a:lnSpc>
                <a:spcPct val="150000"/>
              </a:lnSpc>
            </a:pPr>
            <a:r>
              <a:rPr lang="pl-PL" sz="3200" b="1" dirty="0">
                <a:latin typeface="Fira Sans" panose="020B0503050000020004" pitchFamily="34" charset="0"/>
              </a:rPr>
              <a:t>Pasywny</a:t>
            </a:r>
            <a:r>
              <a:rPr lang="pl-PL" sz="3200" dirty="0">
                <a:latin typeface="Fira Sans" panose="020B0503050000020004" pitchFamily="34" charset="0"/>
              </a:rPr>
              <a:t> - atak ten polega na wejściu do systemu bez dokonywania żadnych zmian, na przykład atak włamywacza, który kopiuje pewną ilość ważnych danych nie powodując zmian w działaniu programów. Atakiem pasywnym może być także podsłuchiwanie lub monitorowanie przesyłanych danych. W tym przypadku celem osoby atakującej jest odkrycie zawartości komunikatu. Ataki pasywne są bardzo trudne do wykrycia, ponieważ nie wiążą się z modyfikacjami jakichkolwiek danych.</a:t>
            </a:r>
          </a:p>
          <a:p>
            <a:endParaRPr lang="pl-PL" dirty="0"/>
          </a:p>
        </p:txBody>
      </p:sp>
    </p:spTree>
    <p:extLst>
      <p:ext uri="{BB962C8B-B14F-4D97-AF65-F5344CB8AC3E}">
        <p14:creationId xmlns:p14="http://schemas.microsoft.com/office/powerpoint/2010/main" val="2049920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C0E13-409B-5B58-0824-53F2362C6702}"/>
            </a:ext>
          </a:extLst>
        </p:cNvPr>
        <p:cNvGrpSpPr/>
        <p:nvPr/>
      </p:nvGrpSpPr>
      <p:grpSpPr>
        <a:xfrm>
          <a:off x="0" y="0"/>
          <a:ext cx="0" cy="0"/>
          <a:chOff x="0" y="0"/>
          <a:chExt cx="0" cy="0"/>
        </a:xfrm>
      </p:grpSpPr>
      <p:sp>
        <p:nvSpPr>
          <p:cNvPr id="2" name="pole tekstowe 1">
            <a:extLst>
              <a:ext uri="{FF2B5EF4-FFF2-40B4-BE49-F238E27FC236}">
                <a16:creationId xmlns:a16="http://schemas.microsoft.com/office/drawing/2014/main" id="{5105144F-B23F-2334-39D0-E0F8A4616093}"/>
              </a:ext>
            </a:extLst>
          </p:cNvPr>
          <p:cNvSpPr txBox="1"/>
          <p:nvPr/>
        </p:nvSpPr>
        <p:spPr>
          <a:xfrm>
            <a:off x="647700" y="571500"/>
            <a:ext cx="16992600" cy="9233297"/>
          </a:xfrm>
          <a:prstGeom prst="rect">
            <a:avLst/>
          </a:prstGeom>
          <a:noFill/>
        </p:spPr>
        <p:txBody>
          <a:bodyPr wrap="square" rtlCol="0">
            <a:spAutoFit/>
          </a:bodyPr>
          <a:lstStyle/>
          <a:p>
            <a:r>
              <a:rPr lang="pl-PL" sz="3200" b="1" dirty="0">
                <a:solidFill>
                  <a:srgbClr val="0070C0"/>
                </a:solidFill>
                <a:latin typeface="Fira Sans" panose="020B0503050000020004" pitchFamily="34" charset="0"/>
              </a:rPr>
              <a:t>4. Przepływ informacji:</a:t>
            </a:r>
          </a:p>
          <a:p>
            <a:r>
              <a:rPr lang="pl-PL" sz="3200" b="1" dirty="0">
                <a:solidFill>
                  <a:srgbClr val="0070C0"/>
                </a:solidFill>
                <a:latin typeface="Fira Sans" panose="020B0503050000020004" pitchFamily="34" charset="0"/>
              </a:rPr>
              <a:t>Przerwanie</a:t>
            </a:r>
            <a:r>
              <a:rPr lang="pl-PL" sz="3200" dirty="0">
                <a:latin typeface="Fira Sans" panose="020B0503050000020004" pitchFamily="34" charset="0"/>
              </a:rPr>
              <a:t> (</a:t>
            </a:r>
            <a:r>
              <a:rPr lang="pl-PL" sz="3200" dirty="0" err="1">
                <a:latin typeface="Fira Sans" panose="020B0503050000020004" pitchFamily="34" charset="0"/>
              </a:rPr>
              <a:t>interruption</a:t>
            </a:r>
            <a:r>
              <a:rPr lang="pl-PL" sz="3200" dirty="0">
                <a:latin typeface="Fira Sans" panose="020B0503050000020004" pitchFamily="34" charset="0"/>
              </a:rPr>
              <a:t>) - jest atakiem na dyspozycyjność polegającym na częściowym zniszczeniu systemu lub spowodowaniu jego niedostępności (niezdolności do normalnego użytkowania). Przykładem tutaj może być fizyczne zniszczenie fragmentu komputera lub sieci, np. uszkodzenie dysku, przecięcie linii łączności między komputerem a drugim obiektem, lub uniemożliwienie działania systemu zarządzania plikami.</a:t>
            </a:r>
          </a:p>
          <a:p>
            <a:endParaRPr lang="pl-PL" sz="3200" dirty="0">
              <a:latin typeface="Fira Sans" panose="020B0503050000020004" pitchFamily="34" charset="0"/>
            </a:endParaRPr>
          </a:p>
          <a:p>
            <a:r>
              <a:rPr lang="pl-PL" sz="3200" b="1" dirty="0">
                <a:solidFill>
                  <a:srgbClr val="0070C0"/>
                </a:solidFill>
                <a:latin typeface="Fira Sans" panose="020B0503050000020004" pitchFamily="34" charset="0"/>
              </a:rPr>
              <a:t>Przechwycenie (</a:t>
            </a:r>
            <a:r>
              <a:rPr lang="pl-PL" sz="3200" b="1" dirty="0" err="1">
                <a:solidFill>
                  <a:srgbClr val="0070C0"/>
                </a:solidFill>
                <a:latin typeface="Fira Sans" panose="020B0503050000020004" pitchFamily="34" charset="0"/>
              </a:rPr>
              <a:t>interception</a:t>
            </a:r>
            <a:r>
              <a:rPr lang="pl-PL" sz="3200" b="1" dirty="0">
                <a:solidFill>
                  <a:srgbClr val="0070C0"/>
                </a:solidFill>
                <a:latin typeface="Fira Sans" panose="020B0503050000020004" pitchFamily="34" charset="0"/>
              </a:rPr>
              <a:t>) </a:t>
            </a:r>
            <a:r>
              <a:rPr lang="pl-PL" sz="3200" dirty="0">
                <a:latin typeface="Fira Sans" panose="020B0503050000020004" pitchFamily="34" charset="0"/>
              </a:rPr>
              <a:t>- jest atakiem opierającym się na poufności i występuje wtedy, gdy ktoś niepowołany uzyskuje dostęp do zasobów naszego systemu komputerowego. Przykładem tutaj może być podsłuch pakietów w celu przechwycenia danych w sieci i nielegalne kopiowanie plików lub programów.</a:t>
            </a:r>
          </a:p>
          <a:p>
            <a:endParaRPr lang="pl-PL" sz="3200" dirty="0">
              <a:latin typeface="Fira Sans" panose="020B0503050000020004" pitchFamily="34" charset="0"/>
            </a:endParaRPr>
          </a:p>
          <a:p>
            <a:r>
              <a:rPr lang="pl-PL" sz="3200" b="1" dirty="0">
                <a:solidFill>
                  <a:srgbClr val="0070C0"/>
                </a:solidFill>
                <a:latin typeface="Fira Sans" panose="020B0503050000020004" pitchFamily="34" charset="0"/>
              </a:rPr>
              <a:t>Modyfikacja (</a:t>
            </a:r>
            <a:r>
              <a:rPr lang="pl-PL" sz="3200" b="1" dirty="0" err="1">
                <a:solidFill>
                  <a:srgbClr val="0070C0"/>
                </a:solidFill>
                <a:latin typeface="Fira Sans" panose="020B0503050000020004" pitchFamily="34" charset="0"/>
              </a:rPr>
              <a:t>modification</a:t>
            </a:r>
            <a:r>
              <a:rPr lang="pl-PL" sz="3200" b="1" dirty="0">
                <a:solidFill>
                  <a:srgbClr val="0070C0"/>
                </a:solidFill>
                <a:latin typeface="Fira Sans" panose="020B0503050000020004" pitchFamily="34" charset="0"/>
              </a:rPr>
              <a:t>) </a:t>
            </a:r>
            <a:r>
              <a:rPr lang="pl-PL" sz="3200" dirty="0">
                <a:latin typeface="Fira Sans" panose="020B0503050000020004" pitchFamily="34" charset="0"/>
              </a:rPr>
              <a:t>- jest atakiem opierającym się na nienaruszalności polegającym na zdobyciu dostępu do zasobów przez niepowołaną osobę, która wprowadza do nich jakieś zmiany w celu uzyskania wyższych praw lub utrzymaniu dostępu do danego systemu. Przykładem tutaj może być zmiana wartości w pliku z danymi, wprowadzenie zmiany w programie w celu wywołania innego sposobu jego działania lub modyfikacja komunikatów przesyłanych w sieci.</a:t>
            </a:r>
          </a:p>
          <a:p>
            <a:endParaRPr lang="pl-PL" dirty="0"/>
          </a:p>
        </p:txBody>
      </p:sp>
    </p:spTree>
    <p:extLst>
      <p:ext uri="{BB962C8B-B14F-4D97-AF65-F5344CB8AC3E}">
        <p14:creationId xmlns:p14="http://schemas.microsoft.com/office/powerpoint/2010/main" val="933313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7276E-FC4C-A4C9-F731-A54D87A6174F}"/>
            </a:ext>
          </a:extLst>
        </p:cNvPr>
        <p:cNvGrpSpPr/>
        <p:nvPr/>
      </p:nvGrpSpPr>
      <p:grpSpPr>
        <a:xfrm>
          <a:off x="0" y="0"/>
          <a:ext cx="0" cy="0"/>
          <a:chOff x="0" y="0"/>
          <a:chExt cx="0" cy="0"/>
        </a:xfrm>
      </p:grpSpPr>
      <p:sp>
        <p:nvSpPr>
          <p:cNvPr id="2" name="pole tekstowe 1">
            <a:extLst>
              <a:ext uri="{FF2B5EF4-FFF2-40B4-BE49-F238E27FC236}">
                <a16:creationId xmlns:a16="http://schemas.microsoft.com/office/drawing/2014/main" id="{BA3BFC8F-DC5D-75AE-948F-56EE7DCD5AA8}"/>
              </a:ext>
            </a:extLst>
          </p:cNvPr>
          <p:cNvSpPr txBox="1"/>
          <p:nvPr/>
        </p:nvSpPr>
        <p:spPr>
          <a:xfrm>
            <a:off x="647700" y="571500"/>
            <a:ext cx="4991100" cy="9233297"/>
          </a:xfrm>
          <a:prstGeom prst="rect">
            <a:avLst/>
          </a:prstGeom>
          <a:noFill/>
        </p:spPr>
        <p:txBody>
          <a:bodyPr wrap="square" rtlCol="0">
            <a:spAutoFit/>
          </a:bodyPr>
          <a:lstStyle/>
          <a:p>
            <a:r>
              <a:rPr lang="pl-PL" sz="3200" b="1" dirty="0">
                <a:solidFill>
                  <a:srgbClr val="0070C0"/>
                </a:solidFill>
                <a:latin typeface="Fira Sans" panose="020B0503050000020004" pitchFamily="34" charset="0"/>
              </a:rPr>
              <a:t>Podrobienie (</a:t>
            </a:r>
            <a:r>
              <a:rPr lang="pl-PL" sz="3200" b="1" dirty="0" err="1">
                <a:solidFill>
                  <a:srgbClr val="0070C0"/>
                </a:solidFill>
                <a:latin typeface="Fira Sans" panose="020B0503050000020004" pitchFamily="34" charset="0"/>
              </a:rPr>
              <a:t>fabrication</a:t>
            </a:r>
            <a:r>
              <a:rPr lang="pl-PL" sz="3200" b="1" dirty="0">
                <a:solidFill>
                  <a:srgbClr val="0070C0"/>
                </a:solidFill>
                <a:latin typeface="Fira Sans" panose="020B0503050000020004" pitchFamily="34" charset="0"/>
              </a:rPr>
              <a:t>) </a:t>
            </a:r>
            <a:r>
              <a:rPr lang="pl-PL" sz="3200" dirty="0">
                <a:latin typeface="Fira Sans" panose="020B0503050000020004" pitchFamily="34" charset="0"/>
              </a:rPr>
              <a:t>- podrobienie jest atakiem opierającym się na autentyczności, podczas przesyłania danych z jednego do drugiego komputera trzeci komputer blokuje uniemożliwiając mu dalszy </a:t>
            </a:r>
            <a:r>
              <a:rPr lang="pl-PL" sz="3200" dirty="0" err="1">
                <a:latin typeface="Fira Sans" panose="020B0503050000020004" pitchFamily="34" charset="0"/>
              </a:rPr>
              <a:t>przesył</a:t>
            </a:r>
            <a:r>
              <a:rPr lang="pl-PL" sz="3200" dirty="0">
                <a:latin typeface="Fira Sans" panose="020B0503050000020004" pitchFamily="34" charset="0"/>
              </a:rPr>
              <a:t>, a sam wprowadza do systemu drugiego komputera fałszywe obiekty. Przykładem tutaj może być wprowadzenie nieautentycznych komunikatów do sieci lub dodanie danych do pliku.</a:t>
            </a:r>
          </a:p>
          <a:p>
            <a:endParaRPr lang="pl-PL" dirty="0"/>
          </a:p>
        </p:txBody>
      </p:sp>
      <p:pic>
        <p:nvPicPr>
          <p:cNvPr id="3074" name="Picture 2">
            <a:extLst>
              <a:ext uri="{FF2B5EF4-FFF2-40B4-BE49-F238E27FC236}">
                <a16:creationId xmlns:a16="http://schemas.microsoft.com/office/drawing/2014/main" id="{56308AF8-1B5E-7AE0-1F9E-3B5081394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0957" y="1104900"/>
            <a:ext cx="11424583" cy="8882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629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9A97D-014D-BF1D-41AB-0F6EA4202568}"/>
            </a:ext>
          </a:extLst>
        </p:cNvPr>
        <p:cNvGrpSpPr/>
        <p:nvPr/>
      </p:nvGrpSpPr>
      <p:grpSpPr>
        <a:xfrm>
          <a:off x="0" y="0"/>
          <a:ext cx="0" cy="0"/>
          <a:chOff x="0" y="0"/>
          <a:chExt cx="0" cy="0"/>
        </a:xfrm>
      </p:grpSpPr>
      <p:sp>
        <p:nvSpPr>
          <p:cNvPr id="2" name="pole tekstowe 1">
            <a:extLst>
              <a:ext uri="{FF2B5EF4-FFF2-40B4-BE49-F238E27FC236}">
                <a16:creationId xmlns:a16="http://schemas.microsoft.com/office/drawing/2014/main" id="{C04D5891-4CDF-6FCD-A538-BC80F921B82E}"/>
              </a:ext>
            </a:extLst>
          </p:cNvPr>
          <p:cNvSpPr txBox="1"/>
          <p:nvPr/>
        </p:nvSpPr>
        <p:spPr>
          <a:xfrm>
            <a:off x="647700" y="571500"/>
            <a:ext cx="16992600" cy="10064294"/>
          </a:xfrm>
          <a:prstGeom prst="rect">
            <a:avLst/>
          </a:prstGeom>
          <a:noFill/>
        </p:spPr>
        <p:txBody>
          <a:bodyPr wrap="square" rtlCol="0">
            <a:spAutoFit/>
          </a:bodyPr>
          <a:lstStyle/>
          <a:p>
            <a:r>
              <a:rPr lang="pl-PL" sz="3200" b="1" dirty="0">
                <a:solidFill>
                  <a:srgbClr val="0070C0"/>
                </a:solidFill>
                <a:latin typeface="Fira Sans" panose="020B0503050000020004" pitchFamily="34" charset="0"/>
              </a:rPr>
              <a:t>Przykłady ataków:</a:t>
            </a:r>
          </a:p>
          <a:p>
            <a:r>
              <a:rPr lang="pl-PL" sz="3200" dirty="0">
                <a:latin typeface="Fira Sans" panose="020B0503050000020004" pitchFamily="34" charset="0"/>
              </a:rPr>
              <a:t>1. </a:t>
            </a:r>
            <a:r>
              <a:rPr lang="pl-PL" sz="3200" b="1" dirty="0">
                <a:solidFill>
                  <a:srgbClr val="0070C0"/>
                </a:solidFill>
                <a:latin typeface="Fira Sans" panose="020B0503050000020004" pitchFamily="34" charset="0"/>
              </a:rPr>
              <a:t>Skanowanie </a:t>
            </a:r>
            <a:r>
              <a:rPr lang="pl-PL" sz="3200" dirty="0">
                <a:latin typeface="Fira Sans" panose="020B0503050000020004" pitchFamily="34" charset="0"/>
              </a:rPr>
              <a:t>- skaner to program automatycznie wyszukujący luki w systemie. </a:t>
            </a:r>
          </a:p>
          <a:p>
            <a:endParaRPr lang="pl-PL" sz="3200" dirty="0">
              <a:latin typeface="Fira Sans" panose="020B0503050000020004" pitchFamily="34" charset="0"/>
            </a:endParaRPr>
          </a:p>
          <a:p>
            <a:r>
              <a:rPr lang="pl-PL" sz="3200" b="1" dirty="0">
                <a:solidFill>
                  <a:srgbClr val="0070C0"/>
                </a:solidFill>
                <a:latin typeface="Fira Sans" panose="020B0503050000020004" pitchFamily="34" charset="0"/>
              </a:rPr>
              <a:t>Co skaner może?</a:t>
            </a:r>
          </a:p>
          <a:p>
            <a:r>
              <a:rPr lang="pl-PL" sz="3200" dirty="0">
                <a:latin typeface="Fira Sans" panose="020B0503050000020004" pitchFamily="34" charset="0"/>
              </a:rPr>
              <a:t>odnaleźć komputer lub sieć</a:t>
            </a:r>
            <a:br>
              <a:rPr lang="pl-PL" sz="3200" dirty="0">
                <a:latin typeface="Fira Sans" panose="020B0503050000020004" pitchFamily="34" charset="0"/>
              </a:rPr>
            </a:br>
            <a:r>
              <a:rPr lang="pl-PL" sz="3200" dirty="0">
                <a:latin typeface="Fira Sans" panose="020B0503050000020004" pitchFamily="34" charset="0"/>
              </a:rPr>
              <a:t>wykryć obsługiwane przez serwer usługi</a:t>
            </a:r>
            <a:br>
              <a:rPr lang="pl-PL" sz="3200" dirty="0">
                <a:latin typeface="Fira Sans" panose="020B0503050000020004" pitchFamily="34" charset="0"/>
              </a:rPr>
            </a:br>
            <a:r>
              <a:rPr lang="pl-PL" sz="3200" dirty="0">
                <a:latin typeface="Fira Sans" panose="020B0503050000020004" pitchFamily="34" charset="0"/>
              </a:rPr>
              <a:t>zdiagnozować je</a:t>
            </a:r>
            <a:br>
              <a:rPr lang="pl-PL" sz="3200" dirty="0">
                <a:latin typeface="Fira Sans" panose="020B0503050000020004" pitchFamily="34" charset="0"/>
              </a:rPr>
            </a:br>
            <a:r>
              <a:rPr lang="pl-PL" sz="3200" dirty="0">
                <a:latin typeface="Fira Sans" panose="020B0503050000020004" pitchFamily="34" charset="0"/>
              </a:rPr>
              <a:t>scharakteryzować system operacyjny</a:t>
            </a:r>
            <a:br>
              <a:rPr lang="pl-PL" sz="3200" dirty="0">
                <a:latin typeface="Fira Sans" panose="020B0503050000020004" pitchFamily="34" charset="0"/>
              </a:rPr>
            </a:br>
            <a:r>
              <a:rPr lang="pl-PL" sz="3200" dirty="0">
                <a:latin typeface="Fira Sans" panose="020B0503050000020004" pitchFamily="34" charset="0"/>
              </a:rPr>
              <a:t>scharakteryzować strukturę sieci komputerowej</a:t>
            </a:r>
          </a:p>
          <a:p>
            <a:endParaRPr lang="pl-PL" sz="3200" dirty="0">
              <a:latin typeface="Fira Sans" panose="020B0503050000020004" pitchFamily="34" charset="0"/>
            </a:endParaRPr>
          </a:p>
          <a:p>
            <a:r>
              <a:rPr lang="pl-PL" sz="3200" b="1" dirty="0">
                <a:solidFill>
                  <a:srgbClr val="0070C0"/>
                </a:solidFill>
                <a:latin typeface="Fira Sans" panose="020B0503050000020004" pitchFamily="34" charset="0"/>
              </a:rPr>
              <a:t>Co więc haker robi?</a:t>
            </a:r>
          </a:p>
          <a:p>
            <a:r>
              <a:rPr lang="pl-PL" sz="3200" dirty="0">
                <a:latin typeface="Fira Sans" panose="020B0503050000020004" pitchFamily="34" charset="0"/>
              </a:rPr>
              <a:t>W pierwszej kolejności wykonuje skanowanie zdalnej maszyny pod kątem otwartych portów, a następnie próbuje uzyskać informacje o rodzaju i wersji oprogramowania odpowiedzialnego za obsługę tych portów, a także informacje o architekturze i systemie operacyjnym. Większość wykorzystywanych przez hakerów dziur w systemach jest zależna od oprogramowania zarządzającego daną usługą, bądź nawet od wersji całego systemu. Posiadając już wszelkie informacje, haker może odwiedzając stronę internetową z listą dostępnych </a:t>
            </a:r>
            <a:r>
              <a:rPr lang="pl-PL" sz="3200" dirty="0" err="1">
                <a:latin typeface="Fira Sans" panose="020B0503050000020004" pitchFamily="34" charset="0"/>
              </a:rPr>
              <a:t>exploitów</a:t>
            </a:r>
            <a:r>
              <a:rPr lang="pl-PL" sz="3200" dirty="0">
                <a:latin typeface="Fira Sans" panose="020B0503050000020004" pitchFamily="34" charset="0"/>
              </a:rPr>
              <a:t>, ściągnąć z niej odpowiedni program i przeprowadzić atak.</a:t>
            </a:r>
          </a:p>
          <a:p>
            <a:endParaRPr lang="pl-PL" dirty="0"/>
          </a:p>
          <a:p>
            <a:endParaRPr lang="pl-PL" dirty="0"/>
          </a:p>
          <a:p>
            <a:endParaRPr lang="pl-PL" dirty="0"/>
          </a:p>
          <a:p>
            <a:endParaRPr lang="pl-PL" dirty="0"/>
          </a:p>
        </p:txBody>
      </p:sp>
    </p:spTree>
    <p:extLst>
      <p:ext uri="{BB962C8B-B14F-4D97-AF65-F5344CB8AC3E}">
        <p14:creationId xmlns:p14="http://schemas.microsoft.com/office/powerpoint/2010/main" val="3775342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D4C5E-BEB8-B213-E7DD-E67C4970BEDB}"/>
            </a:ext>
          </a:extLst>
        </p:cNvPr>
        <p:cNvGrpSpPr/>
        <p:nvPr/>
      </p:nvGrpSpPr>
      <p:grpSpPr>
        <a:xfrm>
          <a:off x="0" y="0"/>
          <a:ext cx="0" cy="0"/>
          <a:chOff x="0" y="0"/>
          <a:chExt cx="0" cy="0"/>
        </a:xfrm>
      </p:grpSpPr>
      <p:sp>
        <p:nvSpPr>
          <p:cNvPr id="2" name="pole tekstowe 1">
            <a:extLst>
              <a:ext uri="{FF2B5EF4-FFF2-40B4-BE49-F238E27FC236}">
                <a16:creationId xmlns:a16="http://schemas.microsoft.com/office/drawing/2014/main" id="{31054621-E442-741B-2D98-C1D03266874B}"/>
              </a:ext>
            </a:extLst>
          </p:cNvPr>
          <p:cNvSpPr txBox="1"/>
          <p:nvPr/>
        </p:nvSpPr>
        <p:spPr>
          <a:xfrm>
            <a:off x="647700" y="571500"/>
            <a:ext cx="16992600" cy="3323987"/>
          </a:xfrm>
          <a:prstGeom prst="rect">
            <a:avLst/>
          </a:prstGeom>
          <a:noFill/>
        </p:spPr>
        <p:txBody>
          <a:bodyPr wrap="square" rtlCol="0">
            <a:spAutoFit/>
          </a:bodyPr>
          <a:lstStyle/>
          <a:p>
            <a:r>
              <a:rPr lang="pl-PL" sz="3200" b="1" dirty="0">
                <a:solidFill>
                  <a:srgbClr val="0070C0"/>
                </a:solidFill>
                <a:latin typeface="Fira Sans" panose="020B0503050000020004" pitchFamily="34" charset="0"/>
              </a:rPr>
              <a:t>Przykłady ataków:</a:t>
            </a:r>
          </a:p>
          <a:p>
            <a:pPr algn="just"/>
            <a:r>
              <a:rPr lang="pl-PL" sz="3200" b="1" dirty="0">
                <a:solidFill>
                  <a:srgbClr val="0070C0"/>
                </a:solidFill>
                <a:latin typeface="Fira Sans" panose="020B0503050000020004" pitchFamily="34" charset="0"/>
              </a:rPr>
              <a:t>2. </a:t>
            </a:r>
            <a:r>
              <a:rPr lang="pl-PL" sz="3200" b="1" dirty="0" err="1">
                <a:solidFill>
                  <a:srgbClr val="0070C0"/>
                </a:solidFill>
                <a:latin typeface="Fira Sans" panose="020B0503050000020004" pitchFamily="34" charset="0"/>
              </a:rPr>
              <a:t>Sniffing</a:t>
            </a:r>
            <a:r>
              <a:rPr lang="pl-PL" sz="3200" b="1" dirty="0">
                <a:solidFill>
                  <a:srgbClr val="0070C0"/>
                </a:solidFill>
                <a:latin typeface="Fira Sans" panose="020B0503050000020004" pitchFamily="34" charset="0"/>
              </a:rPr>
              <a:t> </a:t>
            </a:r>
            <a:r>
              <a:rPr lang="pl-PL" sz="3200" dirty="0">
                <a:latin typeface="Fira Sans" panose="020B0503050000020004" pitchFamily="34" charset="0"/>
              </a:rPr>
              <a:t>- technika przechwytywania, monitorowania i analizowania ruchu sieciowego za pomocą specjalnego oprogramowania lub urządzenia zwanego </a:t>
            </a:r>
            <a:r>
              <a:rPr lang="pl-PL" sz="3200" b="1" dirty="0" err="1">
                <a:latin typeface="Fira Sans" panose="020B0503050000020004" pitchFamily="34" charset="0"/>
              </a:rPr>
              <a:t>snifferem</a:t>
            </a:r>
            <a:r>
              <a:rPr lang="pl-PL" sz="3200" dirty="0">
                <a:latin typeface="Fira Sans" panose="020B0503050000020004" pitchFamily="34" charset="0"/>
              </a:rPr>
              <a:t>. </a:t>
            </a:r>
          </a:p>
          <a:p>
            <a:pPr algn="just"/>
            <a:endParaRPr lang="pl-PL" sz="3200" dirty="0">
              <a:latin typeface="Fira Sans" panose="020B0503050000020004" pitchFamily="34" charset="0"/>
            </a:endParaRPr>
          </a:p>
          <a:p>
            <a:pPr algn="just"/>
            <a:r>
              <a:rPr lang="pl-PL" sz="3200" dirty="0">
                <a:latin typeface="Fira Sans" panose="020B0503050000020004" pitchFamily="34" charset="0"/>
              </a:rPr>
              <a:t>Wykrywanie </a:t>
            </a:r>
            <a:r>
              <a:rPr lang="pl-PL" sz="3200" dirty="0" err="1">
                <a:latin typeface="Fira Sans" panose="020B0503050000020004" pitchFamily="34" charset="0"/>
              </a:rPr>
              <a:t>snifferów</a:t>
            </a:r>
            <a:r>
              <a:rPr lang="pl-PL" sz="3200" dirty="0">
                <a:latin typeface="Fira Sans" panose="020B0503050000020004" pitchFamily="34" charset="0"/>
              </a:rPr>
              <a:t> w sieci jest zadaniem trudnym, bowiem programy tego typu działają pasywnie i nie zostawiają żadnych śladów w logach systemowych.</a:t>
            </a:r>
          </a:p>
          <a:p>
            <a:endParaRPr lang="pl-PL" dirty="0"/>
          </a:p>
        </p:txBody>
      </p:sp>
      <p:pic>
        <p:nvPicPr>
          <p:cNvPr id="4098" name="Picture 2">
            <a:extLst>
              <a:ext uri="{FF2B5EF4-FFF2-40B4-BE49-F238E27FC236}">
                <a16:creationId xmlns:a16="http://schemas.microsoft.com/office/drawing/2014/main" id="{40F61E29-EB44-AC07-A8C2-5BF1097807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4820" y="3895487"/>
            <a:ext cx="9538359" cy="5677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111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3DA7B-0039-33D7-8AED-8BF399C8B9C2}"/>
            </a:ext>
          </a:extLst>
        </p:cNvPr>
        <p:cNvGrpSpPr/>
        <p:nvPr/>
      </p:nvGrpSpPr>
      <p:grpSpPr>
        <a:xfrm>
          <a:off x="0" y="0"/>
          <a:ext cx="0" cy="0"/>
          <a:chOff x="0" y="0"/>
          <a:chExt cx="0" cy="0"/>
        </a:xfrm>
      </p:grpSpPr>
      <p:sp>
        <p:nvSpPr>
          <p:cNvPr id="2" name="pole tekstowe 1">
            <a:extLst>
              <a:ext uri="{FF2B5EF4-FFF2-40B4-BE49-F238E27FC236}">
                <a16:creationId xmlns:a16="http://schemas.microsoft.com/office/drawing/2014/main" id="{501CD5E9-1BFD-A944-875E-DB6A77EA8DAC}"/>
              </a:ext>
            </a:extLst>
          </p:cNvPr>
          <p:cNvSpPr txBox="1"/>
          <p:nvPr/>
        </p:nvSpPr>
        <p:spPr>
          <a:xfrm>
            <a:off x="647700" y="571500"/>
            <a:ext cx="16992600" cy="8956298"/>
          </a:xfrm>
          <a:prstGeom prst="rect">
            <a:avLst/>
          </a:prstGeom>
          <a:noFill/>
        </p:spPr>
        <p:txBody>
          <a:bodyPr wrap="square" rtlCol="0">
            <a:spAutoFit/>
          </a:bodyPr>
          <a:lstStyle/>
          <a:p>
            <a:r>
              <a:rPr lang="pl-PL" sz="3200" b="1" dirty="0">
                <a:solidFill>
                  <a:srgbClr val="0070C0"/>
                </a:solidFill>
                <a:latin typeface="Fira Sans" panose="020B0503050000020004" pitchFamily="34" charset="0"/>
              </a:rPr>
              <a:t>Przykłady ataków:</a:t>
            </a:r>
          </a:p>
          <a:p>
            <a:pPr algn="just"/>
            <a:r>
              <a:rPr lang="pl-PL" sz="3200" b="1" dirty="0">
                <a:solidFill>
                  <a:srgbClr val="0070C0"/>
                </a:solidFill>
                <a:latin typeface="Fira Sans" panose="020B0503050000020004" pitchFamily="34" charset="0"/>
              </a:rPr>
              <a:t>3. </a:t>
            </a:r>
            <a:r>
              <a:rPr lang="pl-PL" sz="3200" b="1" dirty="0" err="1">
                <a:solidFill>
                  <a:srgbClr val="0070C0"/>
                </a:solidFill>
                <a:latin typeface="Fira Sans" panose="020B0503050000020004" pitchFamily="34" charset="0"/>
              </a:rPr>
              <a:t>Spoofing</a:t>
            </a:r>
            <a:r>
              <a:rPr lang="pl-PL" sz="3200" b="1" dirty="0">
                <a:solidFill>
                  <a:srgbClr val="0070C0"/>
                </a:solidFill>
                <a:latin typeface="Fira Sans" panose="020B0503050000020004" pitchFamily="34" charset="0"/>
              </a:rPr>
              <a:t> </a:t>
            </a:r>
            <a:r>
              <a:rPr lang="pl-PL" sz="3200" dirty="0">
                <a:latin typeface="Fira Sans" panose="020B0503050000020004" pitchFamily="34" charset="0"/>
              </a:rPr>
              <a:t>- technika </a:t>
            </a:r>
            <a:r>
              <a:rPr lang="pl-PL" sz="3200" dirty="0" err="1">
                <a:latin typeface="Fira Sans" panose="020B0503050000020004" pitchFamily="34" charset="0"/>
              </a:rPr>
              <a:t>cyberprzestępcza</a:t>
            </a:r>
            <a:r>
              <a:rPr lang="pl-PL" sz="3200" dirty="0">
                <a:latin typeface="Fira Sans" panose="020B0503050000020004" pitchFamily="34" charset="0"/>
              </a:rPr>
              <a:t> polegająca na podszywaniu się pod inne komputery/adresy, aby oszukać ofiarę i uzyskać dostęp do poufnych informacji, takich jak dane osobowe czy finansowe.</a:t>
            </a:r>
          </a:p>
          <a:p>
            <a:pPr algn="just"/>
            <a:endParaRPr lang="pl-PL" sz="3200" dirty="0">
              <a:latin typeface="Fira Sans" panose="020B0503050000020004" pitchFamily="34" charset="0"/>
            </a:endParaRPr>
          </a:p>
          <a:p>
            <a:pPr algn="just"/>
            <a:r>
              <a:rPr lang="pl-PL" sz="3200" b="1" dirty="0">
                <a:solidFill>
                  <a:srgbClr val="0070C0"/>
                </a:solidFill>
                <a:latin typeface="Fira Sans" panose="020B0503050000020004" pitchFamily="34" charset="0"/>
              </a:rPr>
              <a:t>4. </a:t>
            </a:r>
            <a:r>
              <a:rPr lang="pl-PL" sz="3200" b="1" dirty="0" err="1">
                <a:solidFill>
                  <a:srgbClr val="0070C0"/>
                </a:solidFill>
                <a:latin typeface="Fira Sans" panose="020B0503050000020004" pitchFamily="34" charset="0"/>
              </a:rPr>
              <a:t>Hijacking</a:t>
            </a:r>
            <a:r>
              <a:rPr lang="pl-PL" sz="3200" b="1" dirty="0">
                <a:solidFill>
                  <a:srgbClr val="0070C0"/>
                </a:solidFill>
                <a:latin typeface="Fira Sans" panose="020B0503050000020004" pitchFamily="34" charset="0"/>
              </a:rPr>
              <a:t> </a:t>
            </a:r>
            <a:r>
              <a:rPr lang="pl-PL" sz="3200" dirty="0">
                <a:latin typeface="Fira Sans" panose="020B0503050000020004" pitchFamily="34" charset="0"/>
              </a:rPr>
              <a:t>- wszystkie ataki, w których włamywacz próbuje uzyskać dostęp do istniejącej sesji użytkownika, tzn. takich gdzie identyfikator został już wcześniej przydzielony. Polegają na uzyskiwaniu nieuprawnionego dostępu do systemów komputerowych na skutek przechwycenia sesji legalnego użytkownika.</a:t>
            </a:r>
          </a:p>
          <a:p>
            <a:pPr algn="just"/>
            <a:endParaRPr lang="pl-PL" sz="3200" dirty="0">
              <a:latin typeface="Fira Sans" panose="020B0503050000020004" pitchFamily="34" charset="0"/>
            </a:endParaRPr>
          </a:p>
          <a:p>
            <a:r>
              <a:rPr lang="pl-PL" sz="3200" b="1" dirty="0">
                <a:solidFill>
                  <a:srgbClr val="0070C0"/>
                </a:solidFill>
                <a:latin typeface="Fira Sans" panose="020B0503050000020004" pitchFamily="34" charset="0"/>
              </a:rPr>
              <a:t>5. Wirusy </a:t>
            </a:r>
            <a:r>
              <a:rPr lang="pl-PL" sz="3200" dirty="0">
                <a:latin typeface="Fira Sans" panose="020B0503050000020004" pitchFamily="34" charset="0"/>
              </a:rPr>
              <a:t>- Cechy charakterystyczne:</a:t>
            </a:r>
          </a:p>
          <a:p>
            <a:r>
              <a:rPr lang="pl-PL" sz="3200" dirty="0">
                <a:latin typeface="Fira Sans" panose="020B0503050000020004" pitchFamily="34" charset="0"/>
              </a:rPr>
              <a:t>Powielają się - wirusy rozprzestrzeniają się poprzez pliki </a:t>
            </a:r>
            <a:r>
              <a:rPr lang="pl-PL" sz="3200" dirty="0" err="1">
                <a:latin typeface="Fira Sans" panose="020B0503050000020004" pitchFamily="34" charset="0"/>
              </a:rPr>
              <a:t>wykonywaln</a:t>
            </a:r>
            <a:r>
              <a:rPr lang="pl-PL" sz="3200" dirty="0">
                <a:latin typeface="Fira Sans" panose="020B0503050000020004" pitchFamily="34" charset="0"/>
              </a:rPr>
              <a:t>.</a:t>
            </a:r>
            <a:br>
              <a:rPr lang="pl-PL" sz="3200" dirty="0">
                <a:latin typeface="Fira Sans" panose="020B0503050000020004" pitchFamily="34" charset="0"/>
              </a:rPr>
            </a:br>
            <a:r>
              <a:rPr lang="pl-PL" sz="3200" dirty="0">
                <a:latin typeface="Fira Sans" panose="020B0503050000020004" pitchFamily="34" charset="0"/>
              </a:rPr>
              <a:t>Do uaktywnienia wirusa niezbędne jest uruchomienie zawierającego go pliku; część wirusów wykorzystuje błędy w oprogramowaniu umożliwiające uruchamianie plików automatycznie (np. REDLOF, różne robaki pocztowe)</a:t>
            </a:r>
            <a:br>
              <a:rPr lang="pl-PL" sz="3200" dirty="0">
                <a:latin typeface="Fira Sans" panose="020B0503050000020004" pitchFamily="34" charset="0"/>
              </a:rPr>
            </a:br>
            <a:r>
              <a:rPr lang="pl-PL" sz="3200" dirty="0">
                <a:latin typeface="Fira Sans" panose="020B0503050000020004" pitchFamily="34" charset="0"/>
              </a:rPr>
              <a:t>Robaki potrafią same rozprzestrzeniać się na inne komputery wykorzystując mechanizmy sieciowe.</a:t>
            </a:r>
          </a:p>
          <a:p>
            <a:pPr algn="just"/>
            <a:endParaRPr lang="pl-PL" sz="3200" dirty="0">
              <a:latin typeface="Fira Sans" panose="020B0503050000020004" pitchFamily="34" charset="0"/>
            </a:endParaRPr>
          </a:p>
        </p:txBody>
      </p:sp>
    </p:spTree>
    <p:extLst>
      <p:ext uri="{BB962C8B-B14F-4D97-AF65-F5344CB8AC3E}">
        <p14:creationId xmlns:p14="http://schemas.microsoft.com/office/powerpoint/2010/main" val="45639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C7DD5-9AD7-7ADC-2F64-4D052B307743}"/>
            </a:ext>
          </a:extLst>
        </p:cNvPr>
        <p:cNvGrpSpPr/>
        <p:nvPr/>
      </p:nvGrpSpPr>
      <p:grpSpPr>
        <a:xfrm>
          <a:off x="0" y="0"/>
          <a:ext cx="0" cy="0"/>
          <a:chOff x="0" y="0"/>
          <a:chExt cx="0" cy="0"/>
        </a:xfrm>
      </p:grpSpPr>
      <p:sp>
        <p:nvSpPr>
          <p:cNvPr id="2" name="pole tekstowe 1">
            <a:extLst>
              <a:ext uri="{FF2B5EF4-FFF2-40B4-BE49-F238E27FC236}">
                <a16:creationId xmlns:a16="http://schemas.microsoft.com/office/drawing/2014/main" id="{BA0523BE-B487-5F09-67B2-2D7E7FDE638F}"/>
              </a:ext>
            </a:extLst>
          </p:cNvPr>
          <p:cNvSpPr txBox="1"/>
          <p:nvPr/>
        </p:nvSpPr>
        <p:spPr>
          <a:xfrm>
            <a:off x="647700" y="571500"/>
            <a:ext cx="16992600" cy="5878532"/>
          </a:xfrm>
          <a:prstGeom prst="rect">
            <a:avLst/>
          </a:prstGeom>
          <a:noFill/>
        </p:spPr>
        <p:txBody>
          <a:bodyPr wrap="square" rtlCol="0">
            <a:spAutoFit/>
          </a:bodyPr>
          <a:lstStyle/>
          <a:p>
            <a:r>
              <a:rPr lang="pl-PL" sz="6000" dirty="0">
                <a:solidFill>
                  <a:srgbClr val="0070C0"/>
                </a:solidFill>
                <a:latin typeface="Fira Sans" panose="020B0503050000020004" pitchFamily="34" charset="0"/>
              </a:rPr>
              <a:t>Możliwe skutki:</a:t>
            </a:r>
          </a:p>
          <a:p>
            <a:pPr marL="457200" indent="-457200">
              <a:buFont typeface="Arial" panose="020B0604020202020204" pitchFamily="34" charset="0"/>
              <a:buChar char="•"/>
            </a:pPr>
            <a:r>
              <a:rPr lang="pl-PL" sz="3200" dirty="0">
                <a:latin typeface="Fira Sans" panose="020B0503050000020004" pitchFamily="34" charset="0"/>
              </a:rPr>
              <a:t>utrudnianie (czasami uniemożliwianie) pracy na komputerze - w przypadku wielu wirusów jedyny cel</a:t>
            </a:r>
          </a:p>
          <a:p>
            <a:pPr marL="457200" indent="-457200">
              <a:buFont typeface="Arial" panose="020B0604020202020204" pitchFamily="34" charset="0"/>
              <a:buChar char="•"/>
            </a:pPr>
            <a:r>
              <a:rPr lang="pl-PL" sz="3200" dirty="0">
                <a:latin typeface="Fira Sans" panose="020B0503050000020004" pitchFamily="34" charset="0"/>
              </a:rPr>
              <a:t>mogą niszczyć, zmieniać dane i/lub oprogramowanie zawarte na dysku</a:t>
            </a:r>
          </a:p>
          <a:p>
            <a:pPr marL="457200" indent="-457200">
              <a:buFont typeface="Arial" panose="020B0604020202020204" pitchFamily="34" charset="0"/>
              <a:buChar char="•"/>
            </a:pPr>
            <a:r>
              <a:rPr lang="pl-PL" sz="3200" dirty="0">
                <a:latin typeface="Fira Sans" panose="020B0503050000020004" pitchFamily="34" charset="0"/>
              </a:rPr>
              <a:t>mogą wykradać dane</a:t>
            </a:r>
          </a:p>
          <a:p>
            <a:pPr marL="457200" indent="-457200">
              <a:buFont typeface="Arial" panose="020B0604020202020204" pitchFamily="34" charset="0"/>
              <a:buChar char="•"/>
            </a:pPr>
            <a:r>
              <a:rPr lang="pl-PL" sz="3200" dirty="0">
                <a:latin typeface="Fira Sans" panose="020B0503050000020004" pitchFamily="34" charset="0"/>
              </a:rPr>
              <a:t>mogą przenosić i instalować inne typy złośliwych programów, np. konie trojańskie</a:t>
            </a:r>
          </a:p>
          <a:p>
            <a:pPr marL="457200" indent="-457200">
              <a:buFont typeface="Arial" panose="020B0604020202020204" pitchFamily="34" charset="0"/>
              <a:buChar char="•"/>
            </a:pPr>
            <a:r>
              <a:rPr lang="pl-PL" sz="3200" dirty="0">
                <a:latin typeface="Fira Sans" panose="020B0503050000020004" pitchFamily="34" charset="0"/>
              </a:rPr>
              <a:t>istnieją (bardzo rzadkie) wirusy mogące uszkodzić komputer - kasowanie pamięci Flash</a:t>
            </a:r>
          </a:p>
          <a:p>
            <a:pPr algn="just"/>
            <a:endParaRPr lang="pl-PL" sz="3200" dirty="0">
              <a:latin typeface="Fira Sans" panose="020B0503050000020004" pitchFamily="34" charset="0"/>
            </a:endParaRPr>
          </a:p>
          <a:p>
            <a:pPr algn="just"/>
            <a:endParaRPr lang="pl-PL" sz="6000" dirty="0">
              <a:solidFill>
                <a:srgbClr val="0070C0"/>
              </a:solidFill>
              <a:latin typeface="Fira Sans" panose="020B0503050000020004" pitchFamily="34" charset="0"/>
            </a:endParaRPr>
          </a:p>
          <a:p>
            <a:pPr algn="just"/>
            <a:endParaRPr lang="pl-PL" sz="3200" dirty="0">
              <a:latin typeface="Fira Sans" panose="020B0503050000020004" pitchFamily="34" charset="0"/>
            </a:endParaRPr>
          </a:p>
        </p:txBody>
      </p:sp>
    </p:spTree>
    <p:extLst>
      <p:ext uri="{BB962C8B-B14F-4D97-AF65-F5344CB8AC3E}">
        <p14:creationId xmlns:p14="http://schemas.microsoft.com/office/powerpoint/2010/main" val="914205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2345B-2507-1489-ECB1-4645B60597F7}"/>
            </a:ext>
          </a:extLst>
        </p:cNvPr>
        <p:cNvGrpSpPr/>
        <p:nvPr/>
      </p:nvGrpSpPr>
      <p:grpSpPr>
        <a:xfrm>
          <a:off x="0" y="0"/>
          <a:ext cx="0" cy="0"/>
          <a:chOff x="0" y="0"/>
          <a:chExt cx="0" cy="0"/>
        </a:xfrm>
      </p:grpSpPr>
      <p:sp>
        <p:nvSpPr>
          <p:cNvPr id="2" name="pole tekstowe 1">
            <a:extLst>
              <a:ext uri="{FF2B5EF4-FFF2-40B4-BE49-F238E27FC236}">
                <a16:creationId xmlns:a16="http://schemas.microsoft.com/office/drawing/2014/main" id="{B0A0BAFE-4FC0-7A1E-21C4-CC14F4A77B49}"/>
              </a:ext>
            </a:extLst>
          </p:cNvPr>
          <p:cNvSpPr txBox="1"/>
          <p:nvPr/>
        </p:nvSpPr>
        <p:spPr>
          <a:xfrm>
            <a:off x="647700" y="571500"/>
            <a:ext cx="16992600" cy="10433625"/>
          </a:xfrm>
          <a:prstGeom prst="rect">
            <a:avLst/>
          </a:prstGeom>
          <a:noFill/>
        </p:spPr>
        <p:txBody>
          <a:bodyPr wrap="square" rtlCol="0">
            <a:spAutoFit/>
          </a:bodyPr>
          <a:lstStyle/>
          <a:p>
            <a:pPr algn="just"/>
            <a:r>
              <a:rPr lang="pl-PL" sz="9600" dirty="0">
                <a:solidFill>
                  <a:srgbClr val="0070C0"/>
                </a:solidFill>
                <a:latin typeface="Fira Sans" panose="020B0503050000020004" pitchFamily="34" charset="0"/>
              </a:rPr>
              <a:t>Konie trojańskie</a:t>
            </a:r>
          </a:p>
          <a:p>
            <a:r>
              <a:rPr lang="pl-PL" sz="3200" b="1" dirty="0">
                <a:solidFill>
                  <a:srgbClr val="0070C0"/>
                </a:solidFill>
                <a:latin typeface="Fira Sans" panose="020B0503050000020004" pitchFamily="34" charset="0"/>
              </a:rPr>
              <a:t>Cechy charakterystyczne:</a:t>
            </a:r>
          </a:p>
          <a:p>
            <a:pPr marL="457200" indent="-457200">
              <a:buFont typeface="Arial" panose="020B0604020202020204" pitchFamily="34" charset="0"/>
              <a:buChar char="•"/>
            </a:pPr>
            <a:r>
              <a:rPr lang="pl-PL" sz="3200" dirty="0">
                <a:latin typeface="Fira Sans" panose="020B0503050000020004" pitchFamily="34" charset="0"/>
              </a:rPr>
              <a:t>nie powielają się samoczynnie (ale mogą być roznoszone przez wirusy)</a:t>
            </a:r>
          </a:p>
          <a:p>
            <a:pPr marL="457200" indent="-457200">
              <a:buFont typeface="Arial" panose="020B0604020202020204" pitchFamily="34" charset="0"/>
              <a:buChar char="•"/>
            </a:pPr>
            <a:r>
              <a:rPr lang="pl-PL" sz="3200" dirty="0">
                <a:latin typeface="Fira Sans" panose="020B0503050000020004" pitchFamily="34" charset="0"/>
              </a:rPr>
              <a:t>udają programy użytkowe, narzędziowe, gry (stąd nazwa)</a:t>
            </a:r>
          </a:p>
          <a:p>
            <a:pPr marL="457200" indent="-457200">
              <a:buFont typeface="Arial" panose="020B0604020202020204" pitchFamily="34" charset="0"/>
              <a:buChar char="•"/>
            </a:pPr>
            <a:r>
              <a:rPr lang="pl-PL" sz="3200" dirty="0">
                <a:latin typeface="Fira Sans" panose="020B0503050000020004" pitchFamily="34" charset="0"/>
              </a:rPr>
              <a:t>końmi trojańskimi mogą być także np. strony WWW zawierające odpowiednio spreparowane kontrolki ActiveX</a:t>
            </a:r>
          </a:p>
          <a:p>
            <a:pPr marL="457200" indent="-457200">
              <a:buFont typeface="Arial" panose="020B0604020202020204" pitchFamily="34" charset="0"/>
              <a:buChar char="•"/>
            </a:pPr>
            <a:r>
              <a:rPr lang="pl-PL" sz="3200" dirty="0">
                <a:latin typeface="Fira Sans" panose="020B0503050000020004" pitchFamily="34" charset="0"/>
              </a:rPr>
              <a:t>zazwyczaj ukrywają się w systemie, tak aby ich działania były trudno zauważalne</a:t>
            </a:r>
            <a:br>
              <a:rPr lang="pl-PL" sz="3200" dirty="0">
                <a:latin typeface="Fira Sans" panose="020B0503050000020004" pitchFamily="34" charset="0"/>
              </a:rPr>
            </a:br>
            <a:r>
              <a:rPr lang="pl-PL" sz="3200" dirty="0">
                <a:latin typeface="Fira Sans" panose="020B0503050000020004" pitchFamily="34" charset="0"/>
              </a:rPr>
              <a:t>często umożliwiają dostęp z zewnątrz do komputera bez wiedzy użytkownika</a:t>
            </a:r>
          </a:p>
          <a:p>
            <a:r>
              <a:rPr lang="pl-PL" sz="3200" b="1" dirty="0">
                <a:solidFill>
                  <a:srgbClr val="0070C0"/>
                </a:solidFill>
                <a:latin typeface="Fira Sans" panose="020B0503050000020004" pitchFamily="34" charset="0"/>
              </a:rPr>
              <a:t>Możliwe skutki:</a:t>
            </a:r>
          </a:p>
          <a:p>
            <a:pPr marL="457200" indent="-457200">
              <a:buFont typeface="Arial" panose="020B0604020202020204" pitchFamily="34" charset="0"/>
              <a:buChar char="•"/>
            </a:pPr>
            <a:r>
              <a:rPr lang="pl-PL" sz="3200" dirty="0">
                <a:latin typeface="Fira Sans" panose="020B0503050000020004" pitchFamily="34" charset="0"/>
              </a:rPr>
              <a:t>mogą umożliwiać innym osobom manipulowanie komputerem i znajdującymi się na nim danymi bez wiedzy użytkownika</a:t>
            </a:r>
          </a:p>
          <a:p>
            <a:pPr marL="457200" indent="-457200">
              <a:buFont typeface="Arial" panose="020B0604020202020204" pitchFamily="34" charset="0"/>
              <a:buChar char="•"/>
            </a:pPr>
            <a:r>
              <a:rPr lang="pl-PL" sz="3200" dirty="0">
                <a:latin typeface="Fira Sans" panose="020B0503050000020004" pitchFamily="34" charset="0"/>
              </a:rPr>
              <a:t>mogą wykradać dane, przechwytywać obraz z ekranu, tekst pisany na klawiaturze</a:t>
            </a:r>
          </a:p>
          <a:p>
            <a:pPr marL="457200" indent="-457200">
              <a:buFont typeface="Arial" panose="020B0604020202020204" pitchFamily="34" charset="0"/>
              <a:buChar char="•"/>
            </a:pPr>
            <a:r>
              <a:rPr lang="pl-PL" sz="3200" dirty="0">
                <a:latin typeface="Fira Sans" panose="020B0503050000020004" pitchFamily="34" charset="0"/>
              </a:rPr>
              <a:t>mogą wykorzystywać komputer do rozsyłania spamu lub zdalnych ataków na inne komputery</a:t>
            </a:r>
          </a:p>
          <a:p>
            <a:pPr marL="457200" indent="-457200">
              <a:buFont typeface="Arial" panose="020B0604020202020204" pitchFamily="34" charset="0"/>
              <a:buChar char="•"/>
            </a:pPr>
            <a:r>
              <a:rPr lang="pl-PL" sz="3200" dirty="0">
                <a:latin typeface="Fira Sans" panose="020B0503050000020004" pitchFamily="34" charset="0"/>
              </a:rPr>
              <a:t>mogą pobierać z sieci i instalować inne konie trojańskie lub spyware</a:t>
            </a:r>
            <a:br>
              <a:rPr lang="pl-PL" sz="3200" dirty="0">
                <a:latin typeface="Fira Sans" panose="020B0503050000020004" pitchFamily="34" charset="0"/>
              </a:rPr>
            </a:br>
            <a:r>
              <a:rPr lang="pl-PL" sz="3200" dirty="0">
                <a:latin typeface="Fira Sans" panose="020B0503050000020004" pitchFamily="34" charset="0"/>
              </a:rPr>
              <a:t>dialery mogą narazić użytkowników modemów na wysokie koszty</a:t>
            </a:r>
          </a:p>
          <a:p>
            <a:pPr algn="just"/>
            <a:endParaRPr lang="pl-PL" sz="3200" dirty="0">
              <a:latin typeface="Fira Sans" panose="020B0503050000020004" pitchFamily="34" charset="0"/>
            </a:endParaRPr>
          </a:p>
          <a:p>
            <a:pPr algn="just"/>
            <a:endParaRPr lang="pl-PL" sz="3200" dirty="0">
              <a:solidFill>
                <a:srgbClr val="0070C0"/>
              </a:solidFill>
              <a:latin typeface="Fira Sans" panose="020B0503050000020004" pitchFamily="34" charset="0"/>
            </a:endParaRPr>
          </a:p>
          <a:p>
            <a:pPr algn="just"/>
            <a:endParaRPr lang="pl-PL" sz="3200" dirty="0">
              <a:latin typeface="Fira Sans" panose="020B0503050000020004" pitchFamily="34" charset="0"/>
            </a:endParaRPr>
          </a:p>
        </p:txBody>
      </p:sp>
    </p:spTree>
    <p:extLst>
      <p:ext uri="{BB962C8B-B14F-4D97-AF65-F5344CB8AC3E}">
        <p14:creationId xmlns:p14="http://schemas.microsoft.com/office/powerpoint/2010/main" val="12258296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053B5-5EF5-7DAD-7CED-EA597FFBF233}"/>
            </a:ext>
          </a:extLst>
        </p:cNvPr>
        <p:cNvGrpSpPr/>
        <p:nvPr/>
      </p:nvGrpSpPr>
      <p:grpSpPr>
        <a:xfrm>
          <a:off x="0" y="0"/>
          <a:ext cx="0" cy="0"/>
          <a:chOff x="0" y="0"/>
          <a:chExt cx="0" cy="0"/>
        </a:xfrm>
      </p:grpSpPr>
      <p:sp>
        <p:nvSpPr>
          <p:cNvPr id="2" name="pole tekstowe 1">
            <a:extLst>
              <a:ext uri="{FF2B5EF4-FFF2-40B4-BE49-F238E27FC236}">
                <a16:creationId xmlns:a16="http://schemas.microsoft.com/office/drawing/2014/main" id="{026AFBA1-203A-6742-D132-FA2FFAD6552C}"/>
              </a:ext>
            </a:extLst>
          </p:cNvPr>
          <p:cNvSpPr txBox="1"/>
          <p:nvPr/>
        </p:nvSpPr>
        <p:spPr>
          <a:xfrm>
            <a:off x="647700" y="571500"/>
            <a:ext cx="16992600" cy="10372070"/>
          </a:xfrm>
          <a:prstGeom prst="rect">
            <a:avLst/>
          </a:prstGeom>
          <a:noFill/>
        </p:spPr>
        <p:txBody>
          <a:bodyPr wrap="square" rtlCol="0">
            <a:spAutoFit/>
          </a:bodyPr>
          <a:lstStyle/>
          <a:p>
            <a:pPr algn="just"/>
            <a:r>
              <a:rPr lang="pl-PL" sz="6000" b="1" dirty="0">
                <a:solidFill>
                  <a:srgbClr val="0070C0"/>
                </a:solidFill>
                <a:latin typeface="Fira Sans" panose="020B0503050000020004" pitchFamily="34" charset="0"/>
              </a:rPr>
              <a:t>Spyware</a:t>
            </a:r>
          </a:p>
          <a:p>
            <a:pPr algn="just"/>
            <a:r>
              <a:rPr lang="pl-PL" sz="3200" b="1" dirty="0">
                <a:solidFill>
                  <a:srgbClr val="0070C0"/>
                </a:solidFill>
                <a:latin typeface="Fira Sans" panose="020B0503050000020004" pitchFamily="34" charset="0"/>
              </a:rPr>
              <a:t>Cechy charakterystyczne:</a:t>
            </a:r>
          </a:p>
          <a:p>
            <a:pPr marL="457200" indent="-457200">
              <a:buFont typeface="Arial" panose="020B0604020202020204" pitchFamily="34" charset="0"/>
              <a:buChar char="•"/>
            </a:pPr>
            <a:r>
              <a:rPr lang="pl-PL" sz="3200" dirty="0">
                <a:latin typeface="Fira Sans" panose="020B0503050000020004" pitchFamily="34" charset="0"/>
              </a:rPr>
              <a:t>zawarte w oficjalnych wersjach instalacyjnych wielu różnych "darmowych" programów !!! (np. </a:t>
            </a:r>
            <a:r>
              <a:rPr lang="pl-PL" sz="3200" dirty="0" err="1">
                <a:latin typeface="Fira Sans" panose="020B0503050000020004" pitchFamily="34" charset="0"/>
              </a:rPr>
              <a:t>KaZaA</a:t>
            </a:r>
            <a:r>
              <a:rPr lang="pl-PL" sz="3200" dirty="0">
                <a:latin typeface="Fira Sans" panose="020B0503050000020004" pitchFamily="34" charset="0"/>
              </a:rPr>
              <a:t>)</a:t>
            </a:r>
          </a:p>
          <a:p>
            <a:pPr marL="457200" indent="-457200">
              <a:buFont typeface="Arial" panose="020B0604020202020204" pitchFamily="34" charset="0"/>
              <a:buChar char="•"/>
            </a:pPr>
            <a:r>
              <a:rPr lang="pl-PL" sz="3200" dirty="0">
                <a:latin typeface="Fira Sans" panose="020B0503050000020004" pitchFamily="34" charset="0"/>
              </a:rPr>
              <a:t>pojawiają się także w postaci kontrolek ActiveX na stronach WWW (np. </a:t>
            </a:r>
            <a:r>
              <a:rPr lang="pl-PL" sz="3200" dirty="0" err="1">
                <a:latin typeface="Fira Sans" panose="020B0503050000020004" pitchFamily="34" charset="0"/>
              </a:rPr>
              <a:t>Gator</a:t>
            </a:r>
            <a:r>
              <a:rPr lang="pl-PL" sz="3200" dirty="0">
                <a:latin typeface="Fira Sans" panose="020B0503050000020004" pitchFamily="34" charset="0"/>
              </a:rPr>
              <a:t> - "Precision Time")</a:t>
            </a:r>
          </a:p>
          <a:p>
            <a:pPr marL="457200" indent="-457200">
              <a:buFont typeface="Arial" panose="020B0604020202020204" pitchFamily="34" charset="0"/>
              <a:buChar char="•"/>
            </a:pPr>
            <a:r>
              <a:rPr lang="pl-PL" sz="3200" dirty="0">
                <a:latin typeface="Fira Sans" panose="020B0503050000020004" pitchFamily="34" charset="0"/>
              </a:rPr>
              <a:t>podstawowy i jedyny cel - szpiegowanie użytkownika</a:t>
            </a:r>
            <a:br>
              <a:rPr lang="pl-PL" sz="3200" dirty="0">
                <a:latin typeface="Fira Sans" panose="020B0503050000020004" pitchFamily="34" charset="0"/>
              </a:rPr>
            </a:br>
            <a:r>
              <a:rPr lang="pl-PL" sz="3200" dirty="0">
                <a:latin typeface="Fira Sans" panose="020B0503050000020004" pitchFamily="34" charset="0"/>
              </a:rPr>
              <a:t>(informacja o odwiedzanych stronach WWW, ściąganych plikach itp. - zazwyczaj anonimowa, ale niektóre programy mogą przesyłać dane personalne)</a:t>
            </a:r>
          </a:p>
          <a:p>
            <a:pPr marL="457200" indent="-457200">
              <a:buFont typeface="Arial" panose="020B0604020202020204" pitchFamily="34" charset="0"/>
              <a:buChar char="•"/>
            </a:pPr>
            <a:r>
              <a:rPr lang="pl-PL" sz="3200" dirty="0">
                <a:latin typeface="Fira Sans" panose="020B0503050000020004" pitchFamily="34" charset="0"/>
              </a:rPr>
              <a:t>obecność w programie okienek reklamowych może świadczyć o obecności spyware</a:t>
            </a:r>
            <a:br>
              <a:rPr lang="pl-PL" sz="3200" dirty="0">
                <a:latin typeface="Fira Sans" panose="020B0503050000020004" pitchFamily="34" charset="0"/>
              </a:rPr>
            </a:br>
            <a:r>
              <a:rPr lang="pl-PL" sz="3200" dirty="0">
                <a:latin typeface="Fira Sans" panose="020B0503050000020004" pitchFamily="34" charset="0"/>
              </a:rPr>
              <a:t>trudne do odinstalowania, nawet po odinstalowaniu programu - "nosiciela" pozostają w systemie</a:t>
            </a:r>
          </a:p>
          <a:p>
            <a:pPr marL="457200" indent="-457200">
              <a:buFont typeface="Arial" panose="020B0604020202020204" pitchFamily="34" charset="0"/>
              <a:buChar char="•"/>
            </a:pPr>
            <a:r>
              <a:rPr lang="pl-PL" sz="3200" dirty="0">
                <a:latin typeface="Fira Sans" panose="020B0503050000020004" pitchFamily="34" charset="0"/>
              </a:rPr>
              <a:t>skutkiem ubocznym może być nieprawidłowe działanie innych programów</a:t>
            </a:r>
          </a:p>
          <a:p>
            <a:pPr marL="457200" indent="-457200">
              <a:buFont typeface="Arial" panose="020B0604020202020204" pitchFamily="34" charset="0"/>
              <a:buChar char="•"/>
            </a:pPr>
            <a:r>
              <a:rPr lang="pl-PL" sz="3200" dirty="0">
                <a:latin typeface="Fira Sans" panose="020B0503050000020004" pitchFamily="34" charset="0"/>
              </a:rPr>
              <a:t>zazwyczaj niewykrywane przez programy antywirusowe; niezbędne specjalne programy do wykrywania i usuwania spyware (np. Ad-</a:t>
            </a:r>
            <a:r>
              <a:rPr lang="pl-PL" sz="3200" dirty="0" err="1">
                <a:latin typeface="Fira Sans" panose="020B0503050000020004" pitchFamily="34" charset="0"/>
              </a:rPr>
              <a:t>Aware</a:t>
            </a:r>
            <a:r>
              <a:rPr lang="pl-PL" sz="3200" dirty="0">
                <a:latin typeface="Fira Sans" panose="020B0503050000020004" pitchFamily="34" charset="0"/>
              </a:rPr>
              <a:t>, </a:t>
            </a:r>
            <a:r>
              <a:rPr lang="pl-PL" sz="3200" dirty="0" err="1">
                <a:latin typeface="Fira Sans" panose="020B0503050000020004" pitchFamily="34" charset="0"/>
              </a:rPr>
              <a:t>Spybot</a:t>
            </a:r>
            <a:r>
              <a:rPr lang="pl-PL" sz="3200" dirty="0">
                <a:latin typeface="Fira Sans" panose="020B0503050000020004" pitchFamily="34" charset="0"/>
              </a:rPr>
              <a:t> </a:t>
            </a:r>
            <a:r>
              <a:rPr lang="pl-PL" sz="3200" dirty="0" err="1">
                <a:latin typeface="Fira Sans" panose="020B0503050000020004" pitchFamily="34" charset="0"/>
              </a:rPr>
              <a:t>Search</a:t>
            </a:r>
            <a:r>
              <a:rPr lang="pl-PL" sz="3200" dirty="0">
                <a:latin typeface="Fira Sans" panose="020B0503050000020004" pitchFamily="34" charset="0"/>
              </a:rPr>
              <a:t> &amp; </a:t>
            </a:r>
            <a:r>
              <a:rPr lang="pl-PL" sz="3200" dirty="0" err="1">
                <a:latin typeface="Fira Sans" panose="020B0503050000020004" pitchFamily="34" charset="0"/>
              </a:rPr>
              <a:t>Destroy</a:t>
            </a:r>
            <a:r>
              <a:rPr lang="pl-PL" sz="3200" dirty="0">
                <a:latin typeface="Fira Sans" panose="020B0503050000020004" pitchFamily="34" charset="0"/>
              </a:rPr>
              <a:t>)</a:t>
            </a:r>
          </a:p>
          <a:p>
            <a:pPr marL="457200" indent="-457200">
              <a:buFont typeface="Arial" panose="020B0604020202020204" pitchFamily="34" charset="0"/>
              <a:buChar char="•"/>
            </a:pPr>
            <a:r>
              <a:rPr lang="pl-PL" sz="3200" dirty="0">
                <a:latin typeface="Fira Sans" panose="020B0503050000020004" pitchFamily="34" charset="0"/>
              </a:rPr>
              <a:t>programy użytkowe zawierające spyware często nie działają po jego usunięciu</a:t>
            </a:r>
            <a:br>
              <a:rPr lang="pl-PL" sz="3200" dirty="0">
                <a:latin typeface="Fira Sans" panose="020B0503050000020004" pitchFamily="34" charset="0"/>
              </a:rPr>
            </a:br>
            <a:r>
              <a:rPr lang="pl-PL" sz="3200" dirty="0">
                <a:latin typeface="Fira Sans" panose="020B0503050000020004" pitchFamily="34" charset="0"/>
              </a:rPr>
              <a:t>funkcje szpiegowskie pełnią czasem także reklamy na stronach WWW</a:t>
            </a:r>
          </a:p>
          <a:p>
            <a:pPr algn="just"/>
            <a:endParaRPr lang="pl-PL" sz="3200" dirty="0">
              <a:latin typeface="Fira Sans" panose="020B0503050000020004" pitchFamily="34" charset="0"/>
            </a:endParaRPr>
          </a:p>
          <a:p>
            <a:pPr algn="just"/>
            <a:endParaRPr lang="pl-PL" sz="3200" dirty="0">
              <a:solidFill>
                <a:srgbClr val="0070C0"/>
              </a:solidFill>
              <a:latin typeface="Fira Sans" panose="020B0503050000020004" pitchFamily="34" charset="0"/>
            </a:endParaRPr>
          </a:p>
          <a:p>
            <a:pPr algn="just"/>
            <a:endParaRPr lang="pl-PL" sz="3200" dirty="0">
              <a:latin typeface="Fira Sans" panose="020B0503050000020004" pitchFamily="34" charset="0"/>
            </a:endParaRPr>
          </a:p>
        </p:txBody>
      </p:sp>
    </p:spTree>
    <p:extLst>
      <p:ext uri="{BB962C8B-B14F-4D97-AF65-F5344CB8AC3E}">
        <p14:creationId xmlns:p14="http://schemas.microsoft.com/office/powerpoint/2010/main" val="1346898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8D547005-E905-C883-6828-94DCCCF14DFB}"/>
              </a:ext>
            </a:extLst>
          </p:cNvPr>
          <p:cNvPicPr>
            <a:picLocks noChangeAspect="1"/>
          </p:cNvPicPr>
          <p:nvPr/>
        </p:nvPicPr>
        <p:blipFill>
          <a:blip r:embed="rId2"/>
          <a:stretch>
            <a:fillRect/>
          </a:stretch>
        </p:blipFill>
        <p:spPr>
          <a:xfrm>
            <a:off x="2743200" y="0"/>
            <a:ext cx="12115800" cy="10066803"/>
          </a:xfrm>
          <a:prstGeom prst="rect">
            <a:avLst/>
          </a:prstGeom>
        </p:spPr>
      </p:pic>
    </p:spTree>
    <p:extLst>
      <p:ext uri="{BB962C8B-B14F-4D97-AF65-F5344CB8AC3E}">
        <p14:creationId xmlns:p14="http://schemas.microsoft.com/office/powerpoint/2010/main" val="250477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AD46B-9507-B0E0-3813-AAAAE1BC9E7C}"/>
            </a:ext>
          </a:extLst>
        </p:cNvPr>
        <p:cNvGrpSpPr/>
        <p:nvPr/>
      </p:nvGrpSpPr>
      <p:grpSpPr>
        <a:xfrm>
          <a:off x="0" y="0"/>
          <a:ext cx="0" cy="0"/>
          <a:chOff x="0" y="0"/>
          <a:chExt cx="0" cy="0"/>
        </a:xfrm>
      </p:grpSpPr>
      <p:sp>
        <p:nvSpPr>
          <p:cNvPr id="2" name="pole tekstowe 1">
            <a:extLst>
              <a:ext uri="{FF2B5EF4-FFF2-40B4-BE49-F238E27FC236}">
                <a16:creationId xmlns:a16="http://schemas.microsoft.com/office/drawing/2014/main" id="{6787E161-CE41-5440-0082-E36AE76BD178}"/>
              </a:ext>
            </a:extLst>
          </p:cNvPr>
          <p:cNvSpPr txBox="1"/>
          <p:nvPr/>
        </p:nvSpPr>
        <p:spPr>
          <a:xfrm>
            <a:off x="647700" y="571500"/>
            <a:ext cx="16992600" cy="8402300"/>
          </a:xfrm>
          <a:prstGeom prst="rect">
            <a:avLst/>
          </a:prstGeom>
          <a:noFill/>
        </p:spPr>
        <p:txBody>
          <a:bodyPr wrap="square" rtlCol="0">
            <a:spAutoFit/>
          </a:bodyPr>
          <a:lstStyle/>
          <a:p>
            <a:r>
              <a:rPr lang="pl-PL" sz="6000" b="1" dirty="0" err="1">
                <a:solidFill>
                  <a:srgbClr val="0070C0"/>
                </a:solidFill>
                <a:latin typeface="Fira Sans" panose="020B0503050000020004" pitchFamily="34" charset="0"/>
              </a:rPr>
              <a:t>DoS</a:t>
            </a:r>
            <a:r>
              <a:rPr lang="pl-PL" sz="6000" b="1" dirty="0">
                <a:solidFill>
                  <a:srgbClr val="0070C0"/>
                </a:solidFill>
                <a:latin typeface="Fira Sans" panose="020B0503050000020004" pitchFamily="34" charset="0"/>
              </a:rPr>
              <a:t> (</a:t>
            </a:r>
            <a:r>
              <a:rPr lang="pl-PL" sz="6000" b="1" dirty="0" err="1">
                <a:solidFill>
                  <a:srgbClr val="0070C0"/>
                </a:solidFill>
                <a:latin typeface="Fira Sans" panose="020B0503050000020004" pitchFamily="34" charset="0"/>
              </a:rPr>
              <a:t>Denial</a:t>
            </a:r>
            <a:r>
              <a:rPr lang="pl-PL" sz="6000" b="1" dirty="0">
                <a:solidFill>
                  <a:srgbClr val="0070C0"/>
                </a:solidFill>
                <a:latin typeface="Fira Sans" panose="020B0503050000020004" pitchFamily="34" charset="0"/>
              </a:rPr>
              <a:t> of Service)</a:t>
            </a:r>
          </a:p>
          <a:p>
            <a:r>
              <a:rPr lang="pl-PL" sz="3200" dirty="0">
                <a:latin typeface="Fira Sans" panose="020B0503050000020004" pitchFamily="34" charset="0"/>
              </a:rPr>
              <a:t>W ogólnym znaczeniu metoda ta polega na częściowym lub całkowitym zablokowaniu dostępu do świadczonych usług. Podatność ośrodków sieciowych na ataki </a:t>
            </a:r>
            <a:r>
              <a:rPr lang="pl-PL" sz="3200" dirty="0" err="1">
                <a:latin typeface="Fira Sans" panose="020B0503050000020004" pitchFamily="34" charset="0"/>
              </a:rPr>
              <a:t>DoS</a:t>
            </a:r>
            <a:r>
              <a:rPr lang="pl-PL" sz="3200" dirty="0">
                <a:latin typeface="Fira Sans" panose="020B0503050000020004" pitchFamily="34" charset="0"/>
              </a:rPr>
              <a:t> wynika z ograniczenia zasobów każdego serwera/systemu. W przypadku zastosowań WWW ograniczenie to wynika przede wszystkim z przepustowości łącza. Ale nie tylko, innymi ograniczeniami są pamięć operacyjna oraz moc obliczeniowa warunkowana rodzajem stosowanego procesora (procesorów). Celem i konsekwencją ataku </a:t>
            </a:r>
            <a:r>
              <a:rPr lang="pl-PL" sz="3200" dirty="0" err="1">
                <a:latin typeface="Fira Sans" panose="020B0503050000020004" pitchFamily="34" charset="0"/>
              </a:rPr>
              <a:t>DDoS</a:t>
            </a:r>
            <a:r>
              <a:rPr lang="pl-PL" sz="3200" dirty="0">
                <a:latin typeface="Fira Sans" panose="020B0503050000020004" pitchFamily="34" charset="0"/>
              </a:rPr>
              <a:t> jest uniemożliwienie systemowi świadczenia usług, co osiąga się przez zajęcie jego zasobów "czymś innym".</a:t>
            </a:r>
          </a:p>
          <a:p>
            <a:br>
              <a:rPr lang="pl-PL" sz="3200" dirty="0">
                <a:latin typeface="Fira Sans" panose="020B0503050000020004" pitchFamily="34" charset="0"/>
              </a:rPr>
            </a:br>
            <a:r>
              <a:rPr lang="pl-PL" sz="3200" dirty="0" err="1">
                <a:solidFill>
                  <a:srgbClr val="0070C0"/>
                </a:solidFill>
                <a:latin typeface="Fira Sans" panose="020B0503050000020004" pitchFamily="34" charset="0"/>
              </a:rPr>
              <a:t>DoS</a:t>
            </a:r>
            <a:r>
              <a:rPr lang="pl-PL" sz="3200" dirty="0">
                <a:solidFill>
                  <a:srgbClr val="0070C0"/>
                </a:solidFill>
                <a:latin typeface="Fira Sans" panose="020B0503050000020004" pitchFamily="34" charset="0"/>
              </a:rPr>
              <a:t> </a:t>
            </a:r>
            <a:r>
              <a:rPr lang="pl-PL" sz="3200" dirty="0">
                <a:latin typeface="Fira Sans" panose="020B0503050000020004" pitchFamily="34" charset="0"/>
              </a:rPr>
              <a:t>- oznacza typ cyberataku, w którym hakerzy, zalewając serwer dużą ilością danych, uniemożliwiają jego prawidłowe funkcjonowanie i dostęp dla legalnych użytkowników. </a:t>
            </a:r>
          </a:p>
          <a:p>
            <a:r>
              <a:rPr lang="pl-PL" sz="3200" dirty="0" err="1">
                <a:solidFill>
                  <a:srgbClr val="0070C0"/>
                </a:solidFill>
                <a:latin typeface="Fira Sans" panose="020B0503050000020004" pitchFamily="34" charset="0"/>
              </a:rPr>
              <a:t>DDoS</a:t>
            </a:r>
            <a:r>
              <a:rPr lang="pl-PL" sz="3200" dirty="0">
                <a:latin typeface="Fira Sans" panose="020B0503050000020004" pitchFamily="34" charset="0"/>
              </a:rPr>
              <a:t> - rozproszony atak cybernetyczny polegający na masowym wysyłaniu zapytań do celu (strony internetowej, serwera, usługi) z wielu źródeł jednocześnie, aby przeciążyć jego zasoby i uniemożliwić prawidłowe działanie prawdziwym użytkownikom</a:t>
            </a:r>
          </a:p>
          <a:p>
            <a:pPr algn="just"/>
            <a:endParaRPr lang="pl-PL" sz="3200" dirty="0">
              <a:latin typeface="Fira Sans" panose="020B0503050000020004" pitchFamily="34" charset="0"/>
            </a:endParaRPr>
          </a:p>
        </p:txBody>
      </p:sp>
    </p:spTree>
    <p:extLst>
      <p:ext uri="{BB962C8B-B14F-4D97-AF65-F5344CB8AC3E}">
        <p14:creationId xmlns:p14="http://schemas.microsoft.com/office/powerpoint/2010/main" val="1015861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832E4272-4A9E-7027-8C87-9999B20ABA39}"/>
              </a:ext>
            </a:extLst>
          </p:cNvPr>
          <p:cNvSpPr txBox="1"/>
          <p:nvPr/>
        </p:nvSpPr>
        <p:spPr>
          <a:xfrm>
            <a:off x="1028700" y="1123950"/>
            <a:ext cx="16230600" cy="1422400"/>
          </a:xfrm>
          <a:prstGeom prst="rect">
            <a:avLst/>
          </a:prstGeom>
        </p:spPr>
        <p:txBody>
          <a:bodyPr lIns="0" tIns="0" rIns="0" bIns="0" rtlCol="0" anchor="t">
            <a:spAutoFit/>
          </a:bodyPr>
          <a:lstStyle/>
          <a:p>
            <a:pPr algn="ctr">
              <a:lnSpc>
                <a:spcPts val="10999"/>
              </a:lnSpc>
            </a:pPr>
            <a:r>
              <a:rPr lang="pl-PL" sz="9999" b="1" dirty="0">
                <a:solidFill>
                  <a:srgbClr val="1836B2"/>
                </a:solidFill>
                <a:latin typeface="Fira Sans Semi-Bold"/>
                <a:ea typeface="Fira Sans Semi-Bold"/>
                <a:cs typeface="Fira Sans Semi-Bold"/>
                <a:sym typeface="Fira Sans Semi-Bold"/>
              </a:rPr>
              <a:t>Procesor</a:t>
            </a:r>
            <a:endParaRPr lang="en-US" sz="9999" b="1" dirty="0">
              <a:solidFill>
                <a:srgbClr val="1836B2"/>
              </a:solidFill>
              <a:latin typeface="Fira Sans Semi-Bold"/>
              <a:ea typeface="Fira Sans Semi-Bold"/>
              <a:cs typeface="Fira Sans Semi-Bold"/>
              <a:sym typeface="Fira Sans Semi-Bold"/>
            </a:endParaRPr>
          </a:p>
        </p:txBody>
      </p:sp>
      <p:sp>
        <p:nvSpPr>
          <p:cNvPr id="5" name="TextBox 4">
            <a:extLst>
              <a:ext uri="{FF2B5EF4-FFF2-40B4-BE49-F238E27FC236}">
                <a16:creationId xmlns:a16="http://schemas.microsoft.com/office/drawing/2014/main" id="{CD82B82F-8C96-058A-28E7-656DAD20E3A2}"/>
              </a:ext>
            </a:extLst>
          </p:cNvPr>
          <p:cNvSpPr txBox="1"/>
          <p:nvPr/>
        </p:nvSpPr>
        <p:spPr>
          <a:xfrm>
            <a:off x="1028700" y="2546350"/>
            <a:ext cx="16230600" cy="7689284"/>
          </a:xfrm>
          <a:prstGeom prst="rect">
            <a:avLst/>
          </a:prstGeom>
        </p:spPr>
        <p:txBody>
          <a:bodyPr wrap="square" lIns="0" tIns="0" rIns="0" bIns="0" rtlCol="0" anchor="t">
            <a:spAutoFit/>
          </a:bodyPr>
          <a:lstStyle/>
          <a:p>
            <a:pPr algn="ctr">
              <a:lnSpc>
                <a:spcPts val="4950"/>
              </a:lnSpc>
            </a:pPr>
            <a:r>
              <a:rPr lang="pl-PL" sz="4500" b="1" dirty="0">
                <a:solidFill>
                  <a:srgbClr val="232328"/>
                </a:solidFill>
                <a:latin typeface="Fira Sans Light" panose="020B0403050000020004" pitchFamily="34" charset="0"/>
                <a:ea typeface="Arial Bold"/>
                <a:cs typeface="Arial Bold"/>
                <a:sym typeface="Arial Bold"/>
              </a:rPr>
              <a:t>Procesor – CPU (ang. Central Processing Unit)</a:t>
            </a:r>
            <a:endParaRPr lang="pl-PL" sz="3000" dirty="0">
              <a:latin typeface="Fira Sans Light" panose="020B0403050000020004" pitchFamily="34" charset="0"/>
            </a:endParaRPr>
          </a:p>
          <a:p>
            <a:pPr algn="ctr"/>
            <a:r>
              <a:rPr lang="pl-PL" sz="3000" dirty="0">
                <a:latin typeface="Fira Sans Light" panose="020B0403050000020004" pitchFamily="34" charset="0"/>
              </a:rPr>
              <a:t>Cyfrowy układ scalony, pobierający dane z pamięci i wykonujący wszystkie obliczenia.</a:t>
            </a:r>
          </a:p>
          <a:p>
            <a:pPr algn="ctr"/>
            <a:endParaRPr lang="pl-PL" sz="3000" dirty="0">
              <a:latin typeface="Fira Sans Light" panose="020B0403050000020004" pitchFamily="34" charset="0"/>
            </a:endParaRPr>
          </a:p>
          <a:p>
            <a:pPr algn="ctr"/>
            <a:r>
              <a:rPr lang="pl-PL" sz="3500" b="1" dirty="0">
                <a:latin typeface="Fira Sans Light" panose="020B0403050000020004" pitchFamily="34" charset="0"/>
              </a:rPr>
              <a:t>Zadania Procesora</a:t>
            </a:r>
            <a:r>
              <a:rPr lang="pl-PL" sz="3500" dirty="0">
                <a:latin typeface="Fira Sans Light" panose="020B0403050000020004" pitchFamily="34" charset="0"/>
              </a:rPr>
              <a:t>:</a:t>
            </a:r>
          </a:p>
          <a:p>
            <a:pPr algn="ctr"/>
            <a:r>
              <a:rPr lang="pl-PL" sz="3500" dirty="0">
                <a:latin typeface="Fira Sans Light" panose="020B0403050000020004" pitchFamily="34" charset="0"/>
              </a:rPr>
              <a:t>Wykonywanie poleceń programów;</a:t>
            </a:r>
          </a:p>
          <a:p>
            <a:pPr algn="ctr"/>
            <a:r>
              <a:rPr lang="pl-PL" sz="3500" dirty="0">
                <a:latin typeface="Fira Sans Light" panose="020B0403050000020004" pitchFamily="34" charset="0"/>
              </a:rPr>
              <a:t>Przetwarzanie danych;</a:t>
            </a:r>
          </a:p>
          <a:p>
            <a:pPr algn="ctr"/>
            <a:r>
              <a:rPr lang="pl-PL" sz="3500" dirty="0">
                <a:latin typeface="Fira Sans Light" panose="020B0403050000020004" pitchFamily="34" charset="0"/>
              </a:rPr>
              <a:t>Kontrola pracy innych podzespołów.</a:t>
            </a:r>
          </a:p>
          <a:p>
            <a:pPr algn="ctr"/>
            <a:endParaRPr lang="pl-PL" sz="3500" dirty="0">
              <a:latin typeface="Fira Sans Light" panose="020B0403050000020004" pitchFamily="34" charset="0"/>
            </a:endParaRPr>
          </a:p>
          <a:p>
            <a:pPr algn="ctr"/>
            <a:r>
              <a:rPr lang="pl-PL" sz="3500" b="1" dirty="0">
                <a:latin typeface="Fira Sans Light" panose="020B0403050000020004" pitchFamily="34" charset="0"/>
              </a:rPr>
              <a:t>Podstawowe parametry</a:t>
            </a:r>
            <a:r>
              <a:rPr lang="pl-PL" sz="3500" dirty="0">
                <a:latin typeface="Fira Sans Light" panose="020B0403050000020004" pitchFamily="34" charset="0"/>
              </a:rPr>
              <a:t> </a:t>
            </a:r>
            <a:r>
              <a:rPr lang="pl-PL" sz="3500" b="1" dirty="0">
                <a:latin typeface="Fira Sans Light" panose="020B0403050000020004" pitchFamily="34" charset="0"/>
              </a:rPr>
              <a:t>jakimi opisywane są procesory to</a:t>
            </a:r>
            <a:r>
              <a:rPr lang="pl-PL" sz="3500" dirty="0">
                <a:latin typeface="Fira Sans Light" panose="020B0403050000020004" pitchFamily="34" charset="0"/>
              </a:rPr>
              <a:t>:</a:t>
            </a:r>
          </a:p>
          <a:p>
            <a:pPr algn="ctr"/>
            <a:r>
              <a:rPr lang="pl-PL" sz="3500" dirty="0">
                <a:latin typeface="Fira Sans Light" panose="020B0403050000020004" pitchFamily="34" charset="0"/>
              </a:rPr>
              <a:t>Liczba rdzeni - każdy rdzeń wykonuje zadania niezależnie. Im więcej rdzeni tym szybszy procesor</a:t>
            </a:r>
          </a:p>
          <a:p>
            <a:pPr algn="ctr"/>
            <a:r>
              <a:rPr lang="pl-PL" sz="3500" dirty="0">
                <a:latin typeface="Fira Sans Light" panose="020B0403050000020004" pitchFamily="34" charset="0"/>
              </a:rPr>
              <a:t>Częstotliwość taktowania,</a:t>
            </a:r>
          </a:p>
          <a:p>
            <a:pPr algn="ctr"/>
            <a:r>
              <a:rPr lang="pl-PL" sz="3500" dirty="0">
                <a:latin typeface="Fira Sans Light" panose="020B0403050000020004" pitchFamily="34" charset="0"/>
              </a:rPr>
              <a:t>Rozmiar cache (pamięci podręcznej) - szybka pamięć w procesorze.</a:t>
            </a:r>
          </a:p>
          <a:p>
            <a:endParaRPr lang="pl-PL" dirty="0"/>
          </a:p>
          <a:p>
            <a:pPr algn="ctr"/>
            <a:endParaRPr lang="pl-PL" sz="3000" dirty="0">
              <a:latin typeface="Fira Sans Light" panose="020B0403050000020004" pitchFamily="34" charset="0"/>
            </a:endParaRPr>
          </a:p>
        </p:txBody>
      </p:sp>
    </p:spTree>
    <p:extLst>
      <p:ext uri="{BB962C8B-B14F-4D97-AF65-F5344CB8AC3E}">
        <p14:creationId xmlns:p14="http://schemas.microsoft.com/office/powerpoint/2010/main" val="2475807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1E395-30EE-D761-D60B-921DBD035D1F}"/>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82A89740-69A8-6F0D-2D0E-AA330CBBF30C}"/>
              </a:ext>
            </a:extLst>
          </p:cNvPr>
          <p:cNvSpPr txBox="1"/>
          <p:nvPr/>
        </p:nvSpPr>
        <p:spPr>
          <a:xfrm>
            <a:off x="1028700" y="1123950"/>
            <a:ext cx="16230600" cy="1422400"/>
          </a:xfrm>
          <a:prstGeom prst="rect">
            <a:avLst/>
          </a:prstGeom>
        </p:spPr>
        <p:txBody>
          <a:bodyPr lIns="0" tIns="0" rIns="0" bIns="0" rtlCol="0" anchor="t">
            <a:spAutoFit/>
          </a:bodyPr>
          <a:lstStyle/>
          <a:p>
            <a:pPr algn="ctr">
              <a:lnSpc>
                <a:spcPts val="10999"/>
              </a:lnSpc>
            </a:pPr>
            <a:r>
              <a:rPr lang="pl-PL" sz="9999" b="1" dirty="0">
                <a:solidFill>
                  <a:srgbClr val="1836B2"/>
                </a:solidFill>
                <a:latin typeface="Fira Sans Semi-Bold"/>
                <a:ea typeface="Fira Sans Semi-Bold"/>
                <a:cs typeface="Fira Sans Semi-Bold"/>
                <a:sym typeface="Fira Sans Semi-Bold"/>
              </a:rPr>
              <a:t>Procesor</a:t>
            </a:r>
            <a:endParaRPr lang="en-US" sz="9999" b="1" dirty="0">
              <a:solidFill>
                <a:srgbClr val="1836B2"/>
              </a:solidFill>
              <a:latin typeface="Fira Sans Semi-Bold"/>
              <a:ea typeface="Fira Sans Semi-Bold"/>
              <a:cs typeface="Fira Sans Semi-Bold"/>
              <a:sym typeface="Fira Sans Semi-Bold"/>
            </a:endParaRPr>
          </a:p>
        </p:txBody>
      </p:sp>
      <p:sp>
        <p:nvSpPr>
          <p:cNvPr id="5" name="TextBox 4">
            <a:extLst>
              <a:ext uri="{FF2B5EF4-FFF2-40B4-BE49-F238E27FC236}">
                <a16:creationId xmlns:a16="http://schemas.microsoft.com/office/drawing/2014/main" id="{BAD0C89A-47D3-F13C-2941-591BACB31AED}"/>
              </a:ext>
            </a:extLst>
          </p:cNvPr>
          <p:cNvSpPr txBox="1"/>
          <p:nvPr/>
        </p:nvSpPr>
        <p:spPr>
          <a:xfrm>
            <a:off x="1028700" y="2546350"/>
            <a:ext cx="16230600" cy="4334520"/>
          </a:xfrm>
          <a:prstGeom prst="rect">
            <a:avLst/>
          </a:prstGeom>
        </p:spPr>
        <p:txBody>
          <a:bodyPr wrap="square" lIns="0" tIns="0" rIns="0" bIns="0" rtlCol="0" anchor="t">
            <a:spAutoFit/>
          </a:bodyPr>
          <a:lstStyle/>
          <a:p>
            <a:pPr algn="ctr">
              <a:lnSpc>
                <a:spcPts val="4950"/>
              </a:lnSpc>
            </a:pPr>
            <a:r>
              <a:rPr lang="pl-PL" sz="4500" b="1" dirty="0">
                <a:solidFill>
                  <a:srgbClr val="232328"/>
                </a:solidFill>
                <a:latin typeface="Fira Sans Light" panose="020B0403050000020004" pitchFamily="34" charset="0"/>
                <a:sym typeface="Arial Bold"/>
              </a:rPr>
              <a:t>Taktowanie – czyli jak szybko procesor wykonuje instrukcje.</a:t>
            </a:r>
            <a:endParaRPr lang="pl-PL" sz="3000" dirty="0">
              <a:latin typeface="Fira Sans Light" panose="020B0403050000020004" pitchFamily="34" charset="0"/>
            </a:endParaRPr>
          </a:p>
          <a:p>
            <a:pPr algn="ctr"/>
            <a:r>
              <a:rPr lang="pl-PL" sz="3000" dirty="0">
                <a:latin typeface="Fira Sans Light" panose="020B0403050000020004" pitchFamily="34" charset="0"/>
              </a:rPr>
              <a:t>Taktowanie mierzone w hercach – </a:t>
            </a:r>
            <a:r>
              <a:rPr lang="pl-PL" sz="3000" dirty="0" err="1">
                <a:latin typeface="Fira Sans Light" panose="020B0403050000020004" pitchFamily="34" charset="0"/>
              </a:rPr>
              <a:t>Hz</a:t>
            </a:r>
            <a:r>
              <a:rPr lang="pl-PL" sz="3000" dirty="0">
                <a:latin typeface="Fira Sans Light" panose="020B0403050000020004" pitchFamily="34" charset="0"/>
              </a:rPr>
              <a:t>, gdzie:</a:t>
            </a:r>
          </a:p>
          <a:p>
            <a:pPr algn="ctr"/>
            <a:r>
              <a:rPr lang="pl-PL" sz="3000" dirty="0">
                <a:latin typeface="Fira Sans Light" panose="020B0403050000020004" pitchFamily="34" charset="0"/>
              </a:rPr>
              <a:t>1 </a:t>
            </a:r>
            <a:r>
              <a:rPr lang="pl-PL" sz="3000" dirty="0" err="1">
                <a:latin typeface="Fira Sans Light" panose="020B0403050000020004" pitchFamily="34" charset="0"/>
              </a:rPr>
              <a:t>Hz</a:t>
            </a:r>
            <a:r>
              <a:rPr lang="pl-PL" sz="3000" dirty="0">
                <a:latin typeface="Fira Sans Light" panose="020B0403050000020004" pitchFamily="34" charset="0"/>
              </a:rPr>
              <a:t> = 1 cykl na sekundę;</a:t>
            </a:r>
          </a:p>
          <a:p>
            <a:pPr algn="ctr"/>
            <a:r>
              <a:rPr lang="pl-PL" sz="3000" dirty="0">
                <a:latin typeface="Fira Sans Light" panose="020B0403050000020004" pitchFamily="34" charset="0"/>
              </a:rPr>
              <a:t>1 GHz = 1 miliard cykli na sekundę.</a:t>
            </a:r>
          </a:p>
          <a:p>
            <a:pPr algn="ctr"/>
            <a:endParaRPr lang="pl-PL" sz="3000" dirty="0">
              <a:latin typeface="Fira Sans Light" panose="020B0403050000020004" pitchFamily="34" charset="0"/>
            </a:endParaRPr>
          </a:p>
          <a:p>
            <a:pPr algn="ctr"/>
            <a:r>
              <a:rPr lang="pl-PL" sz="3000" dirty="0">
                <a:latin typeface="Fira Sans Light" panose="020B0403050000020004" pitchFamily="34" charset="0"/>
              </a:rPr>
              <a:t>Procesor działa w rytmie cykli zegara.</a:t>
            </a:r>
          </a:p>
          <a:p>
            <a:pPr algn="ctr"/>
            <a:r>
              <a:rPr lang="pl-PL" sz="3000" dirty="0">
                <a:latin typeface="Fira Sans Light" panose="020B0403050000020004" pitchFamily="34" charset="0"/>
              </a:rPr>
              <a:t>W każdym cyklu może wykonać część instrukcji lub przygotować się do następnej.</a:t>
            </a:r>
          </a:p>
          <a:p>
            <a:pPr algn="ctr"/>
            <a:endParaRPr lang="pl-PL" sz="3000" dirty="0">
              <a:latin typeface="Fira Sans Light" panose="020B0403050000020004" pitchFamily="34" charset="0"/>
            </a:endParaRPr>
          </a:p>
          <a:p>
            <a:pPr algn="ctr"/>
            <a:r>
              <a:rPr lang="pl-PL" sz="3000" dirty="0">
                <a:latin typeface="Fira Sans Light" panose="020B0403050000020004" pitchFamily="34" charset="0"/>
              </a:rPr>
              <a:t>Czyli Taktowanie (</a:t>
            </a:r>
            <a:r>
              <a:rPr lang="pl-PL" sz="3000" dirty="0" err="1">
                <a:latin typeface="Fira Sans Light" panose="020B0403050000020004" pitchFamily="34" charset="0"/>
              </a:rPr>
              <a:t>Hz</a:t>
            </a:r>
            <a:r>
              <a:rPr lang="pl-PL" sz="3000" dirty="0">
                <a:latin typeface="Fira Sans Light" panose="020B0403050000020004" pitchFamily="34" charset="0"/>
              </a:rPr>
              <a:t>) mówi, ile cykli wykona procesor w ciągu sekundy.</a:t>
            </a:r>
          </a:p>
        </p:txBody>
      </p:sp>
      <p:pic>
        <p:nvPicPr>
          <p:cNvPr id="2050" name="Picture 2" descr="Procesor Intel Core i3-3220 3.3GHz LGA1155, 2 lata gwarancji">
            <a:extLst>
              <a:ext uri="{FF2B5EF4-FFF2-40B4-BE49-F238E27FC236}">
                <a16:creationId xmlns:a16="http://schemas.microsoft.com/office/drawing/2014/main" id="{422D7129-CEAA-4803-59BD-670205AF94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3400" y="6788537"/>
            <a:ext cx="4521200"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974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13D48-7B58-270E-608B-B1779E42FDAE}"/>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F46398ED-9487-DFE4-1852-2DF8FAAFCAA8}"/>
              </a:ext>
            </a:extLst>
          </p:cNvPr>
          <p:cNvSpPr txBox="1"/>
          <p:nvPr/>
        </p:nvSpPr>
        <p:spPr>
          <a:xfrm>
            <a:off x="1028700" y="1123950"/>
            <a:ext cx="16230600" cy="1422400"/>
          </a:xfrm>
          <a:prstGeom prst="rect">
            <a:avLst/>
          </a:prstGeom>
        </p:spPr>
        <p:txBody>
          <a:bodyPr lIns="0" tIns="0" rIns="0" bIns="0" rtlCol="0" anchor="t">
            <a:spAutoFit/>
          </a:bodyPr>
          <a:lstStyle/>
          <a:p>
            <a:pPr algn="ctr">
              <a:lnSpc>
                <a:spcPts val="10999"/>
              </a:lnSpc>
            </a:pPr>
            <a:r>
              <a:rPr lang="pl-PL" sz="9999" b="1" dirty="0">
                <a:solidFill>
                  <a:srgbClr val="1836B2"/>
                </a:solidFill>
                <a:latin typeface="Fira Sans Semi-Bold"/>
                <a:ea typeface="Fira Sans Semi-Bold"/>
                <a:cs typeface="Fira Sans Semi-Bold"/>
                <a:sym typeface="Fira Sans Semi-Bold"/>
              </a:rPr>
              <a:t>Pamięć</a:t>
            </a:r>
            <a:endParaRPr lang="en-US" sz="9999" b="1" dirty="0">
              <a:solidFill>
                <a:srgbClr val="1836B2"/>
              </a:solidFill>
              <a:latin typeface="Fira Sans Semi-Bold"/>
              <a:ea typeface="Fira Sans Semi-Bold"/>
              <a:cs typeface="Fira Sans Semi-Bold"/>
              <a:sym typeface="Fira Sans Semi-Bold"/>
            </a:endParaRPr>
          </a:p>
        </p:txBody>
      </p:sp>
      <p:sp>
        <p:nvSpPr>
          <p:cNvPr id="5" name="TextBox 4">
            <a:extLst>
              <a:ext uri="{FF2B5EF4-FFF2-40B4-BE49-F238E27FC236}">
                <a16:creationId xmlns:a16="http://schemas.microsoft.com/office/drawing/2014/main" id="{7DCB8654-4730-EDA3-F81C-1744DF3DC1F3}"/>
              </a:ext>
            </a:extLst>
          </p:cNvPr>
          <p:cNvSpPr txBox="1"/>
          <p:nvPr/>
        </p:nvSpPr>
        <p:spPr>
          <a:xfrm>
            <a:off x="1028700" y="2546350"/>
            <a:ext cx="16230600" cy="2949525"/>
          </a:xfrm>
          <a:prstGeom prst="rect">
            <a:avLst/>
          </a:prstGeom>
        </p:spPr>
        <p:txBody>
          <a:bodyPr wrap="square" lIns="0" tIns="0" rIns="0" bIns="0" rtlCol="0" anchor="t">
            <a:spAutoFit/>
          </a:bodyPr>
          <a:lstStyle/>
          <a:p>
            <a:pPr algn="ctr">
              <a:lnSpc>
                <a:spcPts val="4950"/>
              </a:lnSpc>
            </a:pPr>
            <a:r>
              <a:rPr lang="pl-PL" sz="4500" b="1" dirty="0">
                <a:solidFill>
                  <a:srgbClr val="232328"/>
                </a:solidFill>
                <a:latin typeface="Fira Sans Light" panose="020B0403050000020004" pitchFamily="34" charset="0"/>
                <a:sym typeface="Arial Bold"/>
              </a:rPr>
              <a:t>Pamięć operacyjna:</a:t>
            </a:r>
            <a:endParaRPr lang="pl-PL" sz="3000" dirty="0">
              <a:latin typeface="Fira Sans Light" panose="020B0403050000020004" pitchFamily="34" charset="0"/>
            </a:endParaRPr>
          </a:p>
          <a:p>
            <a:pPr algn="ctr"/>
            <a:r>
              <a:rPr lang="pl-PL" sz="3000" dirty="0">
                <a:latin typeface="Fira Sans Light" panose="020B0403050000020004" pitchFamily="34" charset="0"/>
              </a:rPr>
              <a:t>ROM – pamięć stała, umieszczona na płycie głównej. Zapis wszystkiego co komputer „umie” po włączeniu zasilania.</a:t>
            </a:r>
          </a:p>
          <a:p>
            <a:pPr algn="ctr"/>
            <a:endParaRPr lang="pl-PL" sz="3000" dirty="0">
              <a:latin typeface="Fira Sans Light" panose="020B0403050000020004" pitchFamily="34" charset="0"/>
            </a:endParaRPr>
          </a:p>
          <a:p>
            <a:pPr algn="ctr"/>
            <a:r>
              <a:rPr lang="pl-PL" sz="3000" dirty="0">
                <a:latin typeface="Fira Sans Light" panose="020B0403050000020004" pitchFamily="34" charset="0"/>
              </a:rPr>
              <a:t>RAM – pamięć o swobodnym dostępie, która przechowuje aktualnie wykonywane zadania wraz z danymi. Resetuje się po wyłączeniu zasilania. </a:t>
            </a:r>
          </a:p>
        </p:txBody>
      </p:sp>
    </p:spTree>
    <p:extLst>
      <p:ext uri="{BB962C8B-B14F-4D97-AF65-F5344CB8AC3E}">
        <p14:creationId xmlns:p14="http://schemas.microsoft.com/office/powerpoint/2010/main" val="2334092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3F51F-3014-8AF8-DFB4-B26923ABB9AD}"/>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9F54F7CD-0066-27EC-D11B-0063ACD5A531}"/>
              </a:ext>
            </a:extLst>
          </p:cNvPr>
          <p:cNvSpPr txBox="1"/>
          <p:nvPr/>
        </p:nvSpPr>
        <p:spPr>
          <a:xfrm>
            <a:off x="1028700" y="1123950"/>
            <a:ext cx="16230600" cy="1422400"/>
          </a:xfrm>
          <a:prstGeom prst="rect">
            <a:avLst/>
          </a:prstGeom>
        </p:spPr>
        <p:txBody>
          <a:bodyPr lIns="0" tIns="0" rIns="0" bIns="0" rtlCol="0" anchor="t">
            <a:spAutoFit/>
          </a:bodyPr>
          <a:lstStyle/>
          <a:p>
            <a:pPr algn="ctr">
              <a:lnSpc>
                <a:spcPts val="10999"/>
              </a:lnSpc>
            </a:pPr>
            <a:r>
              <a:rPr lang="pl-PL" sz="9999" b="1" dirty="0">
                <a:solidFill>
                  <a:srgbClr val="1836B2"/>
                </a:solidFill>
                <a:latin typeface="Fira Sans Semi-Bold"/>
                <a:ea typeface="Fira Sans Semi-Bold"/>
                <a:cs typeface="Fira Sans Semi-Bold"/>
                <a:sym typeface="Fira Sans Semi-Bold"/>
              </a:rPr>
              <a:t>Pamięć</a:t>
            </a:r>
            <a:endParaRPr lang="en-US" sz="9999" b="1" dirty="0">
              <a:solidFill>
                <a:srgbClr val="1836B2"/>
              </a:solidFill>
              <a:latin typeface="Fira Sans Semi-Bold"/>
              <a:ea typeface="Fira Sans Semi-Bold"/>
              <a:cs typeface="Fira Sans Semi-Bold"/>
              <a:sym typeface="Fira Sans Semi-Bold"/>
            </a:endParaRPr>
          </a:p>
        </p:txBody>
      </p:sp>
      <p:sp>
        <p:nvSpPr>
          <p:cNvPr id="2" name="TextBox 4">
            <a:extLst>
              <a:ext uri="{FF2B5EF4-FFF2-40B4-BE49-F238E27FC236}">
                <a16:creationId xmlns:a16="http://schemas.microsoft.com/office/drawing/2014/main" id="{77A1A9D6-7B9F-4181-BCDA-887D14C90F8E}"/>
              </a:ext>
            </a:extLst>
          </p:cNvPr>
          <p:cNvSpPr txBox="1"/>
          <p:nvPr/>
        </p:nvSpPr>
        <p:spPr>
          <a:xfrm>
            <a:off x="1024689" y="2546350"/>
            <a:ext cx="16230600" cy="5719514"/>
          </a:xfrm>
          <a:prstGeom prst="rect">
            <a:avLst/>
          </a:prstGeom>
        </p:spPr>
        <p:txBody>
          <a:bodyPr wrap="square" lIns="0" tIns="0" rIns="0" bIns="0" rtlCol="0" anchor="t">
            <a:spAutoFit/>
          </a:bodyPr>
          <a:lstStyle/>
          <a:p>
            <a:pPr algn="ctr">
              <a:lnSpc>
                <a:spcPts val="4950"/>
              </a:lnSpc>
            </a:pPr>
            <a:r>
              <a:rPr lang="pl-PL" sz="4500" b="1" dirty="0">
                <a:solidFill>
                  <a:srgbClr val="232328"/>
                </a:solidFill>
                <a:latin typeface="Fira Sans Light" panose="020B0403050000020004" pitchFamily="34" charset="0"/>
                <a:sym typeface="Arial Bold"/>
              </a:rPr>
              <a:t>Pamięć zewnętrzna:</a:t>
            </a:r>
            <a:endParaRPr lang="pl-PL" sz="3000" dirty="0">
              <a:latin typeface="Fira Sans Light" panose="020B0403050000020004" pitchFamily="34" charset="0"/>
            </a:endParaRPr>
          </a:p>
          <a:p>
            <a:pPr algn="ctr"/>
            <a:r>
              <a:rPr lang="pl-PL" sz="3000" dirty="0">
                <a:latin typeface="Fira Sans Light" panose="020B0403050000020004" pitchFamily="34" charset="0"/>
              </a:rPr>
              <a:t>Pamięci zewnętrzne służą do przechowywania dużych ilości danych i programów. Są to wszelkiego rodzaju nośniki danych. Po wyłączeniu komputera pamięć zewnętrzna nie traci swej zawartości i po ponownym włączeniu można z niej odczytać dane. </a:t>
            </a:r>
          </a:p>
          <a:p>
            <a:pPr algn="ctr"/>
            <a:endParaRPr lang="pl-PL" sz="3000" dirty="0">
              <a:latin typeface="Fira Sans Light" panose="020B0403050000020004" pitchFamily="34" charset="0"/>
            </a:endParaRPr>
          </a:p>
          <a:p>
            <a:pPr algn="ctr"/>
            <a:r>
              <a:rPr lang="pl-PL" sz="3000" b="1" dirty="0">
                <a:latin typeface="Fira Sans Light" panose="020B0403050000020004" pitchFamily="34" charset="0"/>
              </a:rPr>
              <a:t>Do pamięci zewnętrznych możemy zaliczyć:</a:t>
            </a:r>
          </a:p>
          <a:p>
            <a:pPr algn="ctr"/>
            <a:r>
              <a:rPr lang="pl-PL" sz="3000" dirty="0">
                <a:latin typeface="Fira Sans Light" panose="020B0403050000020004" pitchFamily="34" charset="0"/>
              </a:rPr>
              <a:t>Dyski twarde HDD - urządzenia pamięci z krążkami pokrytymi warstwą magnetyczną.</a:t>
            </a:r>
          </a:p>
          <a:p>
            <a:pPr algn="ctr"/>
            <a:r>
              <a:rPr lang="pl-PL" sz="3000" dirty="0">
                <a:latin typeface="Fira Sans Light" panose="020B0403050000020004" pitchFamily="34" charset="0"/>
              </a:rPr>
              <a:t>Nośniki optyczne - płyty CD, DVD.</a:t>
            </a:r>
          </a:p>
          <a:p>
            <a:pPr algn="ctr"/>
            <a:r>
              <a:rPr lang="pl-PL" sz="3000" dirty="0" err="1">
                <a:latin typeface="Fira Sans Light" panose="020B0403050000020004" pitchFamily="34" charset="0"/>
              </a:rPr>
              <a:t>Pendrive'y</a:t>
            </a:r>
            <a:r>
              <a:rPr lang="pl-PL" sz="3000" dirty="0">
                <a:latin typeface="Fira Sans Light" panose="020B0403050000020004" pitchFamily="34" charset="0"/>
              </a:rPr>
              <a:t> - urządzenia przenośne, nazywane również pamięciami </a:t>
            </a:r>
            <a:r>
              <a:rPr lang="pl-PL" sz="3000" dirty="0" err="1">
                <a:latin typeface="Fira Sans Light" panose="020B0403050000020004" pitchFamily="34" charset="0"/>
              </a:rPr>
              <a:t>flash</a:t>
            </a:r>
            <a:r>
              <a:rPr lang="pl-PL" sz="3000" dirty="0">
                <a:latin typeface="Fira Sans Light" panose="020B0403050000020004" pitchFamily="34" charset="0"/>
              </a:rPr>
              <a:t> , które podłączamy do portu USB.</a:t>
            </a:r>
          </a:p>
          <a:p>
            <a:pPr algn="ctr"/>
            <a:r>
              <a:rPr lang="pl-PL" sz="3000" dirty="0">
                <a:latin typeface="Fira Sans Light" panose="020B0403050000020004" pitchFamily="34" charset="0"/>
              </a:rPr>
              <a:t>Dyski SSD - podobne w konstrukcji jak </a:t>
            </a:r>
            <a:r>
              <a:rPr lang="pl-PL" sz="3000" dirty="0" err="1">
                <a:latin typeface="Fira Sans Light" panose="020B0403050000020004" pitchFamily="34" charset="0"/>
              </a:rPr>
              <a:t>pendrive'y</a:t>
            </a:r>
            <a:r>
              <a:rPr lang="pl-PL" sz="3000" dirty="0">
                <a:latin typeface="Fira Sans Light" panose="020B0403050000020004" pitchFamily="34" charset="0"/>
              </a:rPr>
              <a:t>, ale o większej pojemności, stosowane są w komputerach jako dyski twarde.</a:t>
            </a:r>
          </a:p>
        </p:txBody>
      </p:sp>
    </p:spTree>
    <p:extLst>
      <p:ext uri="{BB962C8B-B14F-4D97-AF65-F5344CB8AC3E}">
        <p14:creationId xmlns:p14="http://schemas.microsoft.com/office/powerpoint/2010/main" val="3490806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54D5356-E133-47A5-1735-2D5F60120675}"/>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8EB676D6-CA05-5C02-CA4B-33918A3C4CC0}"/>
              </a:ext>
            </a:extLst>
          </p:cNvPr>
          <p:cNvSpPr txBox="1"/>
          <p:nvPr/>
        </p:nvSpPr>
        <p:spPr>
          <a:xfrm>
            <a:off x="721519" y="5629273"/>
            <a:ext cx="4936331" cy="367903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b="1" dirty="0" err="1">
                <a:solidFill>
                  <a:srgbClr val="0070C0"/>
                </a:solidFill>
                <a:latin typeface="Fira Sans SemiBold" panose="020F0502020204030204" pitchFamily="34" charset="0"/>
                <a:ea typeface="+mj-ea"/>
                <a:cs typeface="+mj-cs"/>
                <a:sym typeface="Fira Sans Semi-Bold"/>
              </a:rPr>
              <a:t>Gniazda</a:t>
            </a:r>
            <a:r>
              <a:rPr lang="en-US" sz="5400" b="1" dirty="0">
                <a:solidFill>
                  <a:srgbClr val="0070C0"/>
                </a:solidFill>
                <a:latin typeface="+mj-lt"/>
                <a:ea typeface="+mj-ea"/>
                <a:cs typeface="+mj-cs"/>
                <a:sym typeface="Fira Sans Semi-Bold"/>
              </a:rPr>
              <a:t> </a:t>
            </a:r>
            <a:r>
              <a:rPr lang="en-US" sz="5400" b="1" dirty="0" err="1">
                <a:solidFill>
                  <a:srgbClr val="0070C0"/>
                </a:solidFill>
                <a:latin typeface="+mj-lt"/>
                <a:ea typeface="+mj-ea"/>
                <a:cs typeface="+mj-cs"/>
                <a:sym typeface="Fira Sans Semi-Bold"/>
              </a:rPr>
              <a:t>i</a:t>
            </a:r>
            <a:r>
              <a:rPr lang="en-US" sz="5400" b="1" dirty="0">
                <a:solidFill>
                  <a:srgbClr val="0070C0"/>
                </a:solidFill>
                <a:latin typeface="+mj-lt"/>
                <a:ea typeface="+mj-ea"/>
                <a:cs typeface="+mj-cs"/>
                <a:sym typeface="Fira Sans Semi-Bold"/>
              </a:rPr>
              <a:t> </a:t>
            </a:r>
            <a:r>
              <a:rPr lang="en-US" sz="5400" b="1" dirty="0" err="1">
                <a:solidFill>
                  <a:srgbClr val="0070C0"/>
                </a:solidFill>
                <a:latin typeface="+mj-lt"/>
                <a:ea typeface="+mj-ea"/>
                <a:cs typeface="+mj-cs"/>
                <a:sym typeface="Fira Sans Semi-Bold"/>
              </a:rPr>
              <a:t>złącza</a:t>
            </a:r>
            <a:endParaRPr lang="en-US" sz="5400" b="1" dirty="0">
              <a:solidFill>
                <a:srgbClr val="0070C0"/>
              </a:solidFill>
              <a:latin typeface="+mj-lt"/>
              <a:ea typeface="+mj-ea"/>
              <a:cs typeface="+mj-cs"/>
              <a:sym typeface="Fira Sans Semi-Bold"/>
            </a:endParaRPr>
          </a:p>
        </p:txBody>
      </p:sp>
      <p:pic>
        <p:nvPicPr>
          <p:cNvPr id="5" name="Obraz 4" descr="Obraz zawierający maszyna, Część samochodowa, Modelarstwo redukcyjne, obwód&#10;&#10;Zawartość wygenerowana przez AI może być niepoprawna.">
            <a:extLst>
              <a:ext uri="{FF2B5EF4-FFF2-40B4-BE49-F238E27FC236}">
                <a16:creationId xmlns:a16="http://schemas.microsoft.com/office/drawing/2014/main" id="{06ED47A0-3E0A-D159-C50E-412BD5ACBB4A}"/>
              </a:ext>
            </a:extLst>
          </p:cNvPr>
          <p:cNvPicPr>
            <a:picLocks noChangeAspect="1"/>
          </p:cNvPicPr>
          <p:nvPr/>
        </p:nvPicPr>
        <p:blipFill>
          <a:blip r:embed="rId2"/>
          <a:srcRect t="25045" b="724"/>
          <a:stretch>
            <a:fillRect/>
          </a:stretch>
        </p:blipFill>
        <p:spPr>
          <a:xfrm>
            <a:off x="20" y="10"/>
            <a:ext cx="18287980" cy="556590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2" name="TextBox 4">
            <a:extLst>
              <a:ext uri="{FF2B5EF4-FFF2-40B4-BE49-F238E27FC236}">
                <a16:creationId xmlns:a16="http://schemas.microsoft.com/office/drawing/2014/main" id="{9B4C6BDF-EA6E-9B9A-C25D-6074209859D2}"/>
              </a:ext>
            </a:extLst>
          </p:cNvPr>
          <p:cNvSpPr txBox="1"/>
          <p:nvPr/>
        </p:nvSpPr>
        <p:spPr>
          <a:xfrm>
            <a:off x="6335973" y="5629275"/>
            <a:ext cx="11228119" cy="3679030"/>
          </a:xfrm>
          <a:prstGeom prst="rect">
            <a:avLst/>
          </a:prstGeom>
        </p:spPr>
        <p:txBody>
          <a:bodyPr vert="horz" lIns="91440" tIns="45720" rIns="91440" bIns="45720" rtlCol="0" anchor="ctr">
            <a:normAutofit fontScale="62500" lnSpcReduction="20000"/>
          </a:bodyPr>
          <a:lstStyle/>
          <a:p>
            <a:pPr>
              <a:lnSpc>
                <a:spcPct val="90000"/>
              </a:lnSpc>
              <a:spcAft>
                <a:spcPts val="600"/>
              </a:spcAft>
            </a:pPr>
            <a:r>
              <a:rPr lang="en-US" sz="3200" b="1" dirty="0" err="1">
                <a:latin typeface="Fira Sans Light" panose="020B0403050000020004" pitchFamily="34" charset="0"/>
                <a:sym typeface="Arial Bold"/>
              </a:rPr>
              <a:t>Wyróżniamy</a:t>
            </a:r>
            <a:r>
              <a:rPr lang="en-US" sz="3200" b="1" dirty="0">
                <a:latin typeface="Fira Sans Light" panose="020B0403050000020004" pitchFamily="34" charset="0"/>
                <a:sym typeface="Arial Bold"/>
              </a:rPr>
              <a:t>:</a:t>
            </a:r>
            <a:endParaRPr lang="pl-PL" sz="3200" b="1" dirty="0">
              <a:latin typeface="Fira Sans Light" panose="020B0403050000020004" pitchFamily="34" charset="0"/>
              <a:sym typeface="Arial Bold"/>
            </a:endParaRPr>
          </a:p>
          <a:p>
            <a:pPr>
              <a:lnSpc>
                <a:spcPct val="90000"/>
              </a:lnSpc>
              <a:spcAft>
                <a:spcPts val="600"/>
              </a:spcAft>
            </a:pPr>
            <a:r>
              <a:rPr lang="en-US" sz="3200" b="1" dirty="0">
                <a:latin typeface="Fira Sans Light" panose="020B0403050000020004" pitchFamily="34" charset="0"/>
              </a:rPr>
              <a:t>D-SUB (VGA) </a:t>
            </a:r>
            <a:r>
              <a:rPr lang="en-US" sz="3200" dirty="0">
                <a:latin typeface="Fira Sans Light" panose="020B0403050000020004" pitchFamily="34" charset="0"/>
              </a:rPr>
              <a:t>- </a:t>
            </a:r>
            <a:r>
              <a:rPr lang="en-US" sz="3200" dirty="0" err="1">
                <a:latin typeface="Fira Sans Light" panose="020B0403050000020004" pitchFamily="34" charset="0"/>
              </a:rPr>
              <a:t>tandardowe</a:t>
            </a:r>
            <a:r>
              <a:rPr lang="en-US" sz="3200" dirty="0">
                <a:latin typeface="Fira Sans Light" panose="020B0403050000020004" pitchFamily="34" charset="0"/>
              </a:rPr>
              <a:t> </a:t>
            </a:r>
            <a:r>
              <a:rPr lang="en-US" sz="3200" dirty="0" err="1">
                <a:latin typeface="Fira Sans Light" panose="020B0403050000020004" pitchFamily="34" charset="0"/>
              </a:rPr>
              <a:t>złącze</a:t>
            </a:r>
            <a:r>
              <a:rPr lang="en-US" sz="3200" dirty="0">
                <a:latin typeface="Fira Sans Light" panose="020B0403050000020004" pitchFamily="34" charset="0"/>
              </a:rPr>
              <a:t> </a:t>
            </a:r>
            <a:r>
              <a:rPr lang="en-US" sz="3200" dirty="0" err="1">
                <a:latin typeface="Fira Sans Light" panose="020B0403050000020004" pitchFamily="34" charset="0"/>
              </a:rPr>
              <a:t>analogowe</a:t>
            </a:r>
            <a:r>
              <a:rPr lang="en-US" sz="3200" dirty="0">
                <a:latin typeface="Fira Sans Light" panose="020B0403050000020004" pitchFamily="34" charset="0"/>
              </a:rPr>
              <a:t> </a:t>
            </a:r>
            <a:r>
              <a:rPr lang="en-US" sz="3200" dirty="0" err="1">
                <a:latin typeface="Fira Sans Light" panose="020B0403050000020004" pitchFamily="34" charset="0"/>
              </a:rPr>
              <a:t>sygnału</a:t>
            </a:r>
            <a:r>
              <a:rPr lang="en-US" sz="3200" dirty="0">
                <a:latin typeface="Fira Sans Light" panose="020B0403050000020004" pitchFamily="34" charset="0"/>
              </a:rPr>
              <a:t> </a:t>
            </a:r>
            <a:r>
              <a:rPr lang="en-US" sz="3200" dirty="0" err="1">
                <a:latin typeface="Fira Sans Light" panose="020B0403050000020004" pitchFamily="34" charset="0"/>
              </a:rPr>
              <a:t>wideo</a:t>
            </a:r>
            <a:endParaRPr lang="pl-PL" sz="3200" dirty="0">
              <a:latin typeface="Fira Sans Light" panose="020B0403050000020004" pitchFamily="34" charset="0"/>
            </a:endParaRPr>
          </a:p>
          <a:p>
            <a:pPr>
              <a:lnSpc>
                <a:spcPct val="90000"/>
              </a:lnSpc>
              <a:spcAft>
                <a:spcPts val="600"/>
              </a:spcAft>
            </a:pPr>
            <a:r>
              <a:rPr lang="en-US" sz="3200" b="1" dirty="0">
                <a:latin typeface="Fira Sans Light" panose="020B0403050000020004" pitchFamily="34" charset="0"/>
              </a:rPr>
              <a:t>DVI</a:t>
            </a:r>
            <a:r>
              <a:rPr lang="en-US" sz="3200" dirty="0">
                <a:latin typeface="Fira Sans Light" panose="020B0403050000020004" pitchFamily="34" charset="0"/>
              </a:rPr>
              <a:t> - </a:t>
            </a:r>
            <a:r>
              <a:rPr lang="en-US" sz="3200" dirty="0" err="1">
                <a:latin typeface="Fira Sans Light" panose="020B0403050000020004" pitchFamily="34" charset="0"/>
              </a:rPr>
              <a:t>Służy</a:t>
            </a:r>
            <a:r>
              <a:rPr lang="en-US" sz="3200" dirty="0">
                <a:latin typeface="Fira Sans Light" panose="020B0403050000020004" pitchFamily="34" charset="0"/>
              </a:rPr>
              <a:t> do </a:t>
            </a:r>
            <a:r>
              <a:rPr lang="en-US" sz="3200" dirty="0" err="1">
                <a:latin typeface="Fira Sans Light" panose="020B0403050000020004" pitchFamily="34" charset="0"/>
              </a:rPr>
              <a:t>wysyłania</a:t>
            </a:r>
            <a:r>
              <a:rPr lang="en-US" sz="3200" dirty="0">
                <a:latin typeface="Fira Sans Light" panose="020B0403050000020004" pitchFamily="34" charset="0"/>
              </a:rPr>
              <a:t> </a:t>
            </a:r>
            <a:r>
              <a:rPr lang="en-US" sz="3200" dirty="0" err="1">
                <a:latin typeface="Fira Sans Light" panose="020B0403050000020004" pitchFamily="34" charset="0"/>
              </a:rPr>
              <a:t>sygnału</a:t>
            </a:r>
            <a:r>
              <a:rPr lang="en-US" sz="3200" dirty="0">
                <a:latin typeface="Fira Sans Light" panose="020B0403050000020004" pitchFamily="34" charset="0"/>
              </a:rPr>
              <a:t> </a:t>
            </a:r>
            <a:r>
              <a:rPr lang="en-US" sz="3200" dirty="0" err="1">
                <a:latin typeface="Fira Sans Light" panose="020B0403050000020004" pitchFamily="34" charset="0"/>
              </a:rPr>
              <a:t>wideo</a:t>
            </a:r>
            <a:r>
              <a:rPr lang="en-US" sz="3200" dirty="0">
                <a:latin typeface="Fira Sans Light" panose="020B0403050000020004" pitchFamily="34" charset="0"/>
              </a:rPr>
              <a:t>, </a:t>
            </a:r>
            <a:r>
              <a:rPr lang="en-US" sz="3200" dirty="0" err="1">
                <a:latin typeface="Fira Sans Light" panose="020B0403050000020004" pitchFamily="34" charset="0"/>
              </a:rPr>
              <a:t>zarówno</a:t>
            </a:r>
            <a:r>
              <a:rPr lang="en-US" sz="3200" dirty="0">
                <a:latin typeface="Fira Sans Light" panose="020B0403050000020004" pitchFamily="34" charset="0"/>
              </a:rPr>
              <a:t> </a:t>
            </a:r>
            <a:r>
              <a:rPr lang="en-US" sz="3200" dirty="0" err="1">
                <a:latin typeface="Fira Sans Light" panose="020B0403050000020004" pitchFamily="34" charset="0"/>
              </a:rPr>
              <a:t>cyfrowego</a:t>
            </a:r>
            <a:r>
              <a:rPr lang="en-US" sz="3200" dirty="0">
                <a:latin typeface="Fira Sans Light" panose="020B0403050000020004" pitchFamily="34" charset="0"/>
              </a:rPr>
              <a:t>, jak </a:t>
            </a:r>
            <a:r>
              <a:rPr lang="en-US" sz="3200" dirty="0" err="1">
                <a:latin typeface="Fira Sans Light" panose="020B0403050000020004" pitchFamily="34" charset="0"/>
              </a:rPr>
              <a:t>i</a:t>
            </a:r>
            <a:r>
              <a:rPr lang="en-US" sz="3200" dirty="0">
                <a:latin typeface="Fira Sans Light" panose="020B0403050000020004" pitchFamily="34" charset="0"/>
              </a:rPr>
              <a:t> </a:t>
            </a:r>
            <a:r>
              <a:rPr lang="en-US" sz="3200" dirty="0" err="1">
                <a:latin typeface="Fira Sans Light" panose="020B0403050000020004" pitchFamily="34" charset="0"/>
              </a:rPr>
              <a:t>analogowego</a:t>
            </a:r>
            <a:r>
              <a:rPr lang="en-US" sz="3200" dirty="0">
                <a:latin typeface="Fira Sans Light" panose="020B0403050000020004" pitchFamily="34" charset="0"/>
              </a:rPr>
              <a:t> (w </a:t>
            </a:r>
            <a:r>
              <a:rPr lang="en-US" sz="3200" dirty="0" err="1">
                <a:latin typeface="Fira Sans Light" panose="020B0403050000020004" pitchFamily="34" charset="0"/>
              </a:rPr>
              <a:t>zależności</a:t>
            </a:r>
            <a:r>
              <a:rPr lang="en-US" sz="3200" dirty="0">
                <a:latin typeface="Fira Sans Light" panose="020B0403050000020004" pitchFamily="34" charset="0"/>
              </a:rPr>
              <a:t> od </a:t>
            </a:r>
            <a:r>
              <a:rPr lang="en-US" sz="3200" dirty="0" err="1">
                <a:latin typeface="Fira Sans Light" panose="020B0403050000020004" pitchFamily="34" charset="0"/>
              </a:rPr>
              <a:t>typu</a:t>
            </a:r>
            <a:r>
              <a:rPr lang="en-US" sz="3200" dirty="0">
                <a:latin typeface="Fira Sans Light" panose="020B0403050000020004" pitchFamily="34" charset="0"/>
              </a:rPr>
              <a:t> DVI).</a:t>
            </a:r>
          </a:p>
          <a:p>
            <a:pPr>
              <a:lnSpc>
                <a:spcPct val="90000"/>
              </a:lnSpc>
              <a:spcAft>
                <a:spcPts val="600"/>
              </a:spcAft>
            </a:pPr>
            <a:r>
              <a:rPr lang="en-US" sz="3200" b="1" dirty="0">
                <a:latin typeface="Fira Sans Light" panose="020B0403050000020004" pitchFamily="34" charset="0"/>
              </a:rPr>
              <a:t>HDMI</a:t>
            </a:r>
            <a:r>
              <a:rPr lang="en-US" sz="3200" dirty="0">
                <a:latin typeface="Fira Sans Light" panose="020B0403050000020004" pitchFamily="34" charset="0"/>
              </a:rPr>
              <a:t> - </a:t>
            </a:r>
            <a:r>
              <a:rPr lang="en-US" sz="3200" dirty="0" err="1">
                <a:latin typeface="Fira Sans Light" panose="020B0403050000020004" pitchFamily="34" charset="0"/>
              </a:rPr>
              <a:t>multimedialne</a:t>
            </a:r>
            <a:r>
              <a:rPr lang="en-US" sz="3200" dirty="0">
                <a:latin typeface="Fira Sans Light" panose="020B0403050000020004" pitchFamily="34" charset="0"/>
              </a:rPr>
              <a:t> </a:t>
            </a:r>
            <a:r>
              <a:rPr lang="en-US" sz="3200" dirty="0" err="1">
                <a:latin typeface="Fira Sans Light" panose="020B0403050000020004" pitchFamily="34" charset="0"/>
              </a:rPr>
              <a:t>złącze</a:t>
            </a:r>
            <a:r>
              <a:rPr lang="en-US" sz="3200" dirty="0">
                <a:latin typeface="Fira Sans Light" panose="020B0403050000020004" pitchFamily="34" charset="0"/>
              </a:rPr>
              <a:t> </a:t>
            </a:r>
            <a:r>
              <a:rPr lang="en-US" sz="3200" dirty="0" err="1">
                <a:latin typeface="Fira Sans Light" panose="020B0403050000020004" pitchFamily="34" charset="0"/>
              </a:rPr>
              <a:t>cyfrowe</a:t>
            </a:r>
            <a:r>
              <a:rPr lang="en-US" sz="3200" dirty="0">
                <a:latin typeface="Fira Sans Light" panose="020B0403050000020004" pitchFamily="34" charset="0"/>
              </a:rPr>
              <a:t> </a:t>
            </a:r>
            <a:r>
              <a:rPr lang="en-US" sz="3200" dirty="0" err="1">
                <a:latin typeface="Fira Sans Light" panose="020B0403050000020004" pitchFamily="34" charset="0"/>
              </a:rPr>
              <a:t>stosowane</a:t>
            </a:r>
            <a:r>
              <a:rPr lang="en-US" sz="3200" dirty="0">
                <a:latin typeface="Fira Sans Light" panose="020B0403050000020004" pitchFamily="34" charset="0"/>
              </a:rPr>
              <a:t> </a:t>
            </a:r>
            <a:r>
              <a:rPr lang="en-US" sz="3200" dirty="0" err="1">
                <a:latin typeface="Fira Sans Light" panose="020B0403050000020004" pitchFamily="34" charset="0"/>
              </a:rPr>
              <a:t>nie</a:t>
            </a:r>
            <a:r>
              <a:rPr lang="en-US" sz="3200" dirty="0">
                <a:latin typeface="Fira Sans Light" panose="020B0403050000020004" pitchFamily="34" charset="0"/>
              </a:rPr>
              <a:t> </a:t>
            </a:r>
            <a:r>
              <a:rPr lang="en-US" sz="3200" dirty="0" err="1">
                <a:latin typeface="Fira Sans Light" panose="020B0403050000020004" pitchFamily="34" charset="0"/>
              </a:rPr>
              <a:t>tylko</a:t>
            </a:r>
            <a:r>
              <a:rPr lang="en-US" sz="3200" dirty="0">
                <a:latin typeface="Fira Sans Light" panose="020B0403050000020004" pitchFamily="34" charset="0"/>
              </a:rPr>
              <a:t> w </a:t>
            </a:r>
            <a:r>
              <a:rPr lang="en-US" sz="3200" dirty="0" err="1">
                <a:latin typeface="Fira Sans Light" panose="020B0403050000020004" pitchFamily="34" charset="0"/>
              </a:rPr>
              <a:t>kartach</a:t>
            </a:r>
            <a:r>
              <a:rPr lang="en-US" sz="3200" dirty="0">
                <a:latin typeface="Fira Sans Light" panose="020B0403050000020004" pitchFamily="34" charset="0"/>
              </a:rPr>
              <a:t> </a:t>
            </a:r>
            <a:r>
              <a:rPr lang="en-US" sz="3200" dirty="0" err="1">
                <a:latin typeface="Fira Sans Light" panose="020B0403050000020004" pitchFamily="34" charset="0"/>
              </a:rPr>
              <a:t>graficznych</a:t>
            </a:r>
            <a:r>
              <a:rPr lang="en-US" sz="3200" dirty="0">
                <a:latin typeface="Fira Sans Light" panose="020B0403050000020004" pitchFamily="34" charset="0"/>
              </a:rPr>
              <a:t> </a:t>
            </a:r>
            <a:r>
              <a:rPr lang="en-US" sz="3200" dirty="0" err="1">
                <a:latin typeface="Fira Sans Light" panose="020B0403050000020004" pitchFamily="34" charset="0"/>
              </a:rPr>
              <a:t>komputerów</a:t>
            </a:r>
            <a:r>
              <a:rPr lang="en-US" sz="3200" dirty="0">
                <a:latin typeface="Fira Sans Light" panose="020B0403050000020004" pitchFamily="34" charset="0"/>
              </a:rPr>
              <a:t>, ale </a:t>
            </a:r>
            <a:r>
              <a:rPr lang="en-US" sz="3200" dirty="0" err="1">
                <a:latin typeface="Fira Sans Light" panose="020B0403050000020004" pitchFamily="34" charset="0"/>
              </a:rPr>
              <a:t>również</a:t>
            </a:r>
            <a:r>
              <a:rPr lang="en-US" sz="3200" dirty="0">
                <a:latin typeface="Fira Sans Light" panose="020B0403050000020004" pitchFamily="34" charset="0"/>
              </a:rPr>
              <a:t> </a:t>
            </a:r>
            <a:r>
              <a:rPr lang="en-US" sz="3200" dirty="0" err="1">
                <a:latin typeface="Fira Sans Light" panose="020B0403050000020004" pitchFamily="34" charset="0"/>
              </a:rPr>
              <a:t>szeroko</a:t>
            </a:r>
            <a:r>
              <a:rPr lang="en-US" sz="3200" dirty="0">
                <a:latin typeface="Fira Sans Light" panose="020B0403050000020004" pitchFamily="34" charset="0"/>
              </a:rPr>
              <a:t> </a:t>
            </a:r>
            <a:r>
              <a:rPr lang="en-US" sz="3200" dirty="0" err="1">
                <a:latin typeface="Fira Sans Light" panose="020B0403050000020004" pitchFamily="34" charset="0"/>
              </a:rPr>
              <a:t>wykorzystywane</a:t>
            </a:r>
            <a:r>
              <a:rPr lang="en-US" sz="3200" dirty="0">
                <a:latin typeface="Fira Sans Light" panose="020B0403050000020004" pitchFamily="34" charset="0"/>
              </a:rPr>
              <a:t> w </a:t>
            </a:r>
            <a:r>
              <a:rPr lang="en-US" sz="3200" dirty="0" err="1">
                <a:latin typeface="Fira Sans Light" panose="020B0403050000020004" pitchFamily="34" charset="0"/>
              </a:rPr>
              <a:t>wielu</a:t>
            </a:r>
            <a:r>
              <a:rPr lang="en-US" sz="3200" dirty="0">
                <a:latin typeface="Fira Sans Light" panose="020B0403050000020004" pitchFamily="34" charset="0"/>
              </a:rPr>
              <a:t> </a:t>
            </a:r>
            <a:r>
              <a:rPr lang="en-US" sz="3200" dirty="0" err="1">
                <a:latin typeface="Fira Sans Light" panose="020B0403050000020004" pitchFamily="34" charset="0"/>
              </a:rPr>
              <a:t>urządzeniach</a:t>
            </a:r>
            <a:r>
              <a:rPr lang="en-US" sz="3200" dirty="0">
                <a:latin typeface="Fira Sans Light" panose="020B0403050000020004" pitchFamily="34" charset="0"/>
              </a:rPr>
              <a:t> </a:t>
            </a:r>
            <a:r>
              <a:rPr lang="en-US" sz="3200" dirty="0" err="1">
                <a:latin typeface="Fira Sans Light" panose="020B0403050000020004" pitchFamily="34" charset="0"/>
              </a:rPr>
              <a:t>codziennego</a:t>
            </a:r>
            <a:r>
              <a:rPr lang="en-US" sz="3200" dirty="0">
                <a:latin typeface="Fira Sans Light" panose="020B0403050000020004" pitchFamily="34" charset="0"/>
              </a:rPr>
              <a:t> </a:t>
            </a:r>
            <a:r>
              <a:rPr lang="en-US" sz="3200" dirty="0" err="1">
                <a:latin typeface="Fira Sans Light" panose="020B0403050000020004" pitchFamily="34" charset="0"/>
              </a:rPr>
              <a:t>użytku</a:t>
            </a:r>
            <a:r>
              <a:rPr lang="en-US" sz="3200" dirty="0">
                <a:latin typeface="Fira Sans Light" panose="020B0403050000020004" pitchFamily="34" charset="0"/>
              </a:rPr>
              <a:t>.</a:t>
            </a:r>
          </a:p>
          <a:p>
            <a:pPr>
              <a:lnSpc>
                <a:spcPct val="90000"/>
              </a:lnSpc>
              <a:spcAft>
                <a:spcPts val="600"/>
              </a:spcAft>
            </a:pPr>
            <a:r>
              <a:rPr lang="en-US" sz="3200" b="1" dirty="0">
                <a:latin typeface="Fira Sans Light" panose="020B0403050000020004" pitchFamily="34" charset="0"/>
              </a:rPr>
              <a:t>USB</a:t>
            </a:r>
            <a:r>
              <a:rPr lang="pl-PL" sz="3200" b="1" dirty="0">
                <a:latin typeface="Fira Sans Light" panose="020B0403050000020004" pitchFamily="34" charset="0"/>
              </a:rPr>
              <a:t> typu C</a:t>
            </a:r>
          </a:p>
          <a:p>
            <a:pPr>
              <a:lnSpc>
                <a:spcPct val="90000"/>
              </a:lnSpc>
              <a:spcAft>
                <a:spcPts val="600"/>
              </a:spcAft>
            </a:pPr>
            <a:r>
              <a:rPr lang="pl-PL" sz="3200" b="1" dirty="0">
                <a:latin typeface="Fira Sans Light" panose="020B0403050000020004" pitchFamily="34" charset="0"/>
              </a:rPr>
              <a:t>USB 3.1</a:t>
            </a:r>
            <a:endParaRPr lang="en-US" sz="3200" b="1" dirty="0">
              <a:latin typeface="Fira Sans Light" panose="020B0403050000020004" pitchFamily="34" charset="0"/>
            </a:endParaRPr>
          </a:p>
          <a:p>
            <a:pPr>
              <a:lnSpc>
                <a:spcPct val="90000"/>
              </a:lnSpc>
              <a:spcAft>
                <a:spcPts val="600"/>
              </a:spcAft>
            </a:pPr>
            <a:r>
              <a:rPr lang="en-US" sz="3200" b="1" dirty="0">
                <a:latin typeface="Fira Sans Light" panose="020B0403050000020004" pitchFamily="34" charset="0"/>
              </a:rPr>
              <a:t>RJ – 45 </a:t>
            </a:r>
            <a:r>
              <a:rPr lang="en-US" sz="3200" dirty="0">
                <a:latin typeface="Fira Sans Light" panose="020B0403050000020004" pitchFamily="34" charset="0"/>
              </a:rPr>
              <a:t>-  </a:t>
            </a:r>
            <a:r>
              <a:rPr lang="en-US" sz="3200" dirty="0" err="1">
                <a:latin typeface="Fira Sans Light" panose="020B0403050000020004" pitchFamily="34" charset="0"/>
              </a:rPr>
              <a:t>typ</a:t>
            </a:r>
            <a:r>
              <a:rPr lang="en-US" sz="3200" dirty="0">
                <a:latin typeface="Fira Sans Light" panose="020B0403050000020004" pitchFamily="34" charset="0"/>
              </a:rPr>
              <a:t> </a:t>
            </a:r>
            <a:r>
              <a:rPr lang="en-US" sz="3200" dirty="0" err="1">
                <a:latin typeface="Fira Sans Light" panose="020B0403050000020004" pitchFamily="34" charset="0"/>
              </a:rPr>
              <a:t>złącza</a:t>
            </a:r>
            <a:r>
              <a:rPr lang="en-US" sz="3200" dirty="0">
                <a:latin typeface="Fira Sans Light" panose="020B0403050000020004" pitchFamily="34" charset="0"/>
              </a:rPr>
              <a:t> </a:t>
            </a:r>
            <a:r>
              <a:rPr lang="en-US" sz="3200" dirty="0" err="1">
                <a:latin typeface="Fira Sans Light" panose="020B0403050000020004" pitchFamily="34" charset="0"/>
              </a:rPr>
              <a:t>stosowany</a:t>
            </a:r>
            <a:r>
              <a:rPr lang="en-US" sz="3200" dirty="0">
                <a:latin typeface="Fira Sans Light" panose="020B0403050000020004" pitchFamily="34" charset="0"/>
              </a:rPr>
              <a:t> do </a:t>
            </a:r>
            <a:r>
              <a:rPr lang="en-US" sz="3200" dirty="0" err="1">
                <a:latin typeface="Fira Sans Light" panose="020B0403050000020004" pitchFamily="34" charset="0"/>
              </a:rPr>
              <a:t>połączenia</a:t>
            </a:r>
            <a:r>
              <a:rPr lang="en-US" sz="3200" dirty="0">
                <a:latin typeface="Fira Sans Light" panose="020B0403050000020004" pitchFamily="34" charset="0"/>
              </a:rPr>
              <a:t> </a:t>
            </a:r>
            <a:r>
              <a:rPr lang="en-US" sz="3200" dirty="0" err="1">
                <a:latin typeface="Fira Sans Light" panose="020B0403050000020004" pitchFamily="34" charset="0"/>
              </a:rPr>
              <a:t>komputera</a:t>
            </a:r>
            <a:r>
              <a:rPr lang="en-US" sz="3200" dirty="0">
                <a:latin typeface="Fira Sans Light" panose="020B0403050000020004" pitchFamily="34" charset="0"/>
              </a:rPr>
              <a:t> z </a:t>
            </a:r>
            <a:r>
              <a:rPr lang="en-US" sz="3200" dirty="0" err="1">
                <a:latin typeface="Fira Sans Light" panose="020B0403050000020004" pitchFamily="34" charset="0"/>
              </a:rPr>
              <a:t>siecią</a:t>
            </a:r>
            <a:r>
              <a:rPr lang="en-US" sz="3200" dirty="0">
                <a:latin typeface="Fira Sans Light" panose="020B0403050000020004" pitchFamily="34" charset="0"/>
              </a:rPr>
              <a:t> </a:t>
            </a:r>
            <a:r>
              <a:rPr lang="en-US" sz="3200" dirty="0" err="1">
                <a:latin typeface="Fira Sans Light" panose="020B0403050000020004" pitchFamily="34" charset="0"/>
              </a:rPr>
              <a:t>internetową</a:t>
            </a:r>
            <a:r>
              <a:rPr lang="en-US" sz="3200" dirty="0">
                <a:latin typeface="Fira Sans Light" panose="020B0403050000020004" pitchFamily="34" charset="0"/>
              </a:rPr>
              <a:t> za </a:t>
            </a:r>
            <a:r>
              <a:rPr lang="en-US" sz="3200" dirty="0" err="1">
                <a:latin typeface="Fira Sans Light" panose="020B0403050000020004" pitchFamily="34" charset="0"/>
              </a:rPr>
              <a:t>pomocą</a:t>
            </a:r>
            <a:r>
              <a:rPr lang="en-US" sz="3200" dirty="0">
                <a:latin typeface="Fira Sans Light" panose="020B0403050000020004" pitchFamily="34" charset="0"/>
              </a:rPr>
              <a:t> </a:t>
            </a:r>
            <a:r>
              <a:rPr lang="en-US" sz="3200" dirty="0" err="1">
                <a:latin typeface="Fira Sans Light" panose="020B0403050000020004" pitchFamily="34" charset="0"/>
              </a:rPr>
              <a:t>kabla</a:t>
            </a:r>
            <a:r>
              <a:rPr lang="en-US" sz="3200" dirty="0">
                <a:latin typeface="Fira Sans Light" panose="020B0403050000020004" pitchFamily="34" charset="0"/>
              </a:rPr>
              <a:t> </a:t>
            </a:r>
            <a:r>
              <a:rPr lang="en-US" sz="3200" dirty="0" err="1">
                <a:latin typeface="Fira Sans Light" panose="020B0403050000020004" pitchFamily="34" charset="0"/>
              </a:rPr>
              <a:t>sieciowego</a:t>
            </a:r>
            <a:endParaRPr lang="en-US" sz="3200" dirty="0">
              <a:latin typeface="Fira Sans Light" panose="020B0403050000020004" pitchFamily="34" charset="0"/>
            </a:endParaRPr>
          </a:p>
          <a:p>
            <a:pPr>
              <a:lnSpc>
                <a:spcPct val="90000"/>
              </a:lnSpc>
              <a:spcAft>
                <a:spcPts val="600"/>
              </a:spcAft>
            </a:pPr>
            <a:r>
              <a:rPr lang="en-US" sz="3200" b="1" dirty="0">
                <a:latin typeface="Fira Sans Light" panose="020B0403050000020004" pitchFamily="34" charset="0"/>
              </a:rPr>
              <a:t>Jack</a:t>
            </a:r>
            <a:r>
              <a:rPr lang="en-US" sz="3200" dirty="0">
                <a:latin typeface="Fira Sans Light" panose="020B0403050000020004" pitchFamily="34" charset="0"/>
              </a:rPr>
              <a:t> - </a:t>
            </a:r>
            <a:r>
              <a:rPr lang="en-US" sz="3200" dirty="0" err="1">
                <a:latin typeface="Fira Sans Light" panose="020B0403050000020004" pitchFamily="34" charset="0"/>
              </a:rPr>
              <a:t>złącze</a:t>
            </a:r>
            <a:r>
              <a:rPr lang="en-US" sz="3200" dirty="0">
                <a:latin typeface="Fira Sans Light" panose="020B0403050000020004" pitchFamily="34" charset="0"/>
              </a:rPr>
              <a:t> </a:t>
            </a:r>
            <a:r>
              <a:rPr lang="en-US" sz="3200" dirty="0" err="1">
                <a:latin typeface="Fira Sans Light" panose="020B0403050000020004" pitchFamily="34" charset="0"/>
              </a:rPr>
              <a:t>transmitujące</a:t>
            </a:r>
            <a:r>
              <a:rPr lang="en-US" sz="3200" dirty="0">
                <a:latin typeface="Fira Sans Light" panose="020B0403050000020004" pitchFamily="34" charset="0"/>
              </a:rPr>
              <a:t> </a:t>
            </a:r>
            <a:r>
              <a:rPr lang="en-US" sz="3200" dirty="0" err="1">
                <a:latin typeface="Fira Sans Light" panose="020B0403050000020004" pitchFamily="34" charset="0"/>
              </a:rPr>
              <a:t>sygnały</a:t>
            </a:r>
            <a:r>
              <a:rPr lang="en-US" sz="3200" dirty="0">
                <a:latin typeface="Fira Sans Light" panose="020B0403050000020004" pitchFamily="34" charset="0"/>
              </a:rPr>
              <a:t> </a:t>
            </a:r>
            <a:r>
              <a:rPr lang="en-US" sz="3200" dirty="0" err="1">
                <a:latin typeface="Fira Sans Light" panose="020B0403050000020004" pitchFamily="34" charset="0"/>
              </a:rPr>
              <a:t>analogowe</a:t>
            </a:r>
            <a:r>
              <a:rPr lang="en-US" sz="3200" dirty="0">
                <a:latin typeface="Fira Sans Light" panose="020B0403050000020004" pitchFamily="34" charset="0"/>
              </a:rPr>
              <a:t>, </a:t>
            </a:r>
            <a:r>
              <a:rPr lang="en-US" sz="3200" dirty="0" err="1">
                <a:latin typeface="Fira Sans Light" panose="020B0403050000020004" pitchFamily="34" charset="0"/>
              </a:rPr>
              <a:t>wykorzystywane</a:t>
            </a:r>
            <a:r>
              <a:rPr lang="en-US" sz="3200" dirty="0">
                <a:latin typeface="Fira Sans Light" panose="020B0403050000020004" pitchFamily="34" charset="0"/>
              </a:rPr>
              <a:t> </a:t>
            </a:r>
            <a:r>
              <a:rPr lang="en-US" sz="3200" dirty="0" err="1">
                <a:latin typeface="Fira Sans Light" panose="020B0403050000020004" pitchFamily="34" charset="0"/>
              </a:rPr>
              <a:t>głównie</a:t>
            </a:r>
            <a:r>
              <a:rPr lang="en-US" sz="3200" dirty="0">
                <a:latin typeface="Fira Sans Light" panose="020B0403050000020004" pitchFamily="34" charset="0"/>
              </a:rPr>
              <a:t> do </a:t>
            </a:r>
            <a:r>
              <a:rPr lang="en-US" sz="3200" dirty="0" err="1">
                <a:latin typeface="Fira Sans Light" panose="020B0403050000020004" pitchFamily="34" charset="0"/>
              </a:rPr>
              <a:t>połączeń</a:t>
            </a:r>
            <a:r>
              <a:rPr lang="en-US" sz="3200" dirty="0">
                <a:latin typeface="Fira Sans Light" panose="020B0403050000020004" pitchFamily="34" charset="0"/>
              </a:rPr>
              <a:t> audio.</a:t>
            </a:r>
          </a:p>
          <a:p>
            <a:pPr>
              <a:lnSpc>
                <a:spcPct val="90000"/>
              </a:lnSpc>
              <a:spcAft>
                <a:spcPts val="600"/>
              </a:spcAft>
            </a:pPr>
            <a:r>
              <a:rPr lang="en-US" sz="3200" b="1" dirty="0">
                <a:latin typeface="Fira Sans Light" panose="020B0403050000020004" pitchFamily="34" charset="0"/>
              </a:rPr>
              <a:t>DisplayPort</a:t>
            </a:r>
            <a:r>
              <a:rPr lang="en-US" sz="3200" dirty="0">
                <a:latin typeface="Fira Sans Light" panose="020B0403050000020004" pitchFamily="34" charset="0"/>
              </a:rPr>
              <a:t> - </a:t>
            </a:r>
            <a:r>
              <a:rPr lang="en-US" sz="3200" dirty="0" err="1">
                <a:latin typeface="Fira Sans Light" panose="020B0403050000020004" pitchFamily="34" charset="0"/>
              </a:rPr>
              <a:t>następca</a:t>
            </a:r>
            <a:r>
              <a:rPr lang="en-US" sz="3200" dirty="0">
                <a:latin typeface="Fira Sans Light" panose="020B0403050000020004" pitchFamily="34" charset="0"/>
              </a:rPr>
              <a:t> HDMI, </a:t>
            </a:r>
            <a:r>
              <a:rPr lang="en-US" sz="3200" dirty="0" err="1">
                <a:latin typeface="Fira Sans Light" panose="020B0403050000020004" pitchFamily="34" charset="0"/>
              </a:rPr>
              <a:t>umożliwia</a:t>
            </a:r>
            <a:r>
              <a:rPr lang="en-US" sz="3200" dirty="0">
                <a:latin typeface="Fira Sans Light" panose="020B0403050000020004" pitchFamily="34" charset="0"/>
              </a:rPr>
              <a:t> </a:t>
            </a:r>
            <a:r>
              <a:rPr lang="en-US" sz="3200" dirty="0" err="1">
                <a:latin typeface="Fira Sans Light" panose="020B0403050000020004" pitchFamily="34" charset="0"/>
              </a:rPr>
              <a:t>przesyłanie</a:t>
            </a:r>
            <a:r>
              <a:rPr lang="en-US" sz="3200" dirty="0">
                <a:latin typeface="Fira Sans Light" panose="020B0403050000020004" pitchFamily="34" charset="0"/>
              </a:rPr>
              <a:t> </a:t>
            </a:r>
            <a:r>
              <a:rPr lang="en-US" sz="3200" dirty="0" err="1">
                <a:latin typeface="Fira Sans Light" panose="020B0403050000020004" pitchFamily="34" charset="0"/>
              </a:rPr>
              <a:t>wysokiej</a:t>
            </a:r>
            <a:r>
              <a:rPr lang="en-US" sz="3200" dirty="0">
                <a:latin typeface="Fira Sans Light" panose="020B0403050000020004" pitchFamily="34" charset="0"/>
              </a:rPr>
              <a:t> </a:t>
            </a:r>
            <a:r>
              <a:rPr lang="en-US" sz="3200" dirty="0" err="1">
                <a:latin typeface="Fira Sans Light" panose="020B0403050000020004" pitchFamily="34" charset="0"/>
              </a:rPr>
              <a:t>jakości</a:t>
            </a:r>
            <a:r>
              <a:rPr lang="en-US" sz="3200" dirty="0">
                <a:latin typeface="Fira Sans Light" panose="020B0403050000020004" pitchFamily="34" charset="0"/>
              </a:rPr>
              <a:t> </a:t>
            </a:r>
            <a:r>
              <a:rPr lang="en-US" sz="3200" dirty="0" err="1">
                <a:latin typeface="Fira Sans Light" panose="020B0403050000020004" pitchFamily="34" charset="0"/>
              </a:rPr>
              <a:t>obrazu</a:t>
            </a:r>
            <a:r>
              <a:rPr lang="en-US" sz="3200" dirty="0">
                <a:latin typeface="Fira Sans Light" panose="020B0403050000020004" pitchFamily="34" charset="0"/>
              </a:rPr>
              <a:t> </a:t>
            </a:r>
            <a:r>
              <a:rPr lang="en-US" sz="3200" dirty="0" err="1">
                <a:latin typeface="Fira Sans Light" panose="020B0403050000020004" pitchFamily="34" charset="0"/>
              </a:rPr>
              <a:t>oraz</a:t>
            </a:r>
            <a:r>
              <a:rPr lang="en-US" sz="3200" dirty="0">
                <a:latin typeface="Fira Sans Light" panose="020B0403050000020004" pitchFamily="34" charset="0"/>
              </a:rPr>
              <a:t> </a:t>
            </a:r>
            <a:r>
              <a:rPr lang="en-US" sz="3200" dirty="0" err="1">
                <a:latin typeface="Fira Sans Light" panose="020B0403050000020004" pitchFamily="34" charset="0"/>
              </a:rPr>
              <a:t>dźwięku</a:t>
            </a:r>
            <a:r>
              <a:rPr lang="en-US" sz="3200" dirty="0">
                <a:latin typeface="Fira Sans Light" panose="020B0403050000020004" pitchFamily="34" charset="0"/>
              </a:rPr>
              <a:t> z </a:t>
            </a:r>
            <a:r>
              <a:rPr lang="en-US" sz="3200" dirty="0" err="1">
                <a:latin typeface="Fira Sans Light" panose="020B0403050000020004" pitchFamily="34" charset="0"/>
              </a:rPr>
              <a:t>komputera</a:t>
            </a:r>
            <a:r>
              <a:rPr lang="en-US" sz="3200" dirty="0">
                <a:latin typeface="Fira Sans Light" panose="020B0403050000020004" pitchFamily="34" charset="0"/>
              </a:rPr>
              <a:t>.</a:t>
            </a:r>
          </a:p>
          <a:p>
            <a:pPr indent="-228600">
              <a:lnSpc>
                <a:spcPct val="90000"/>
              </a:lnSpc>
              <a:spcAft>
                <a:spcPts val="600"/>
              </a:spcAft>
              <a:buFont typeface="Arial" panose="020B0604020202020204" pitchFamily="34" charset="0"/>
              <a:buChar char="•"/>
            </a:pPr>
            <a:endParaRPr lang="en-US" sz="1900" dirty="0"/>
          </a:p>
        </p:txBody>
      </p:sp>
    </p:spTree>
    <p:extLst>
      <p:ext uri="{BB962C8B-B14F-4D97-AF65-F5344CB8AC3E}">
        <p14:creationId xmlns:p14="http://schemas.microsoft.com/office/powerpoint/2010/main" val="14191474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254</TotalTime>
  <Words>3544</Words>
  <Application>Microsoft Office PowerPoint</Application>
  <PresentationFormat>Niestandardowy</PresentationFormat>
  <Paragraphs>411</Paragraphs>
  <Slides>40</Slides>
  <Notes>0</Notes>
  <HiddenSlides>0</HiddenSlides>
  <MMClips>0</MMClips>
  <ScaleCrop>false</ScaleCrop>
  <HeadingPairs>
    <vt:vector size="6" baseType="variant">
      <vt:variant>
        <vt:lpstr>Używane czcionki</vt:lpstr>
      </vt:variant>
      <vt:variant>
        <vt:i4>10</vt:i4>
      </vt:variant>
      <vt:variant>
        <vt:lpstr>Motyw</vt:lpstr>
      </vt:variant>
      <vt:variant>
        <vt:i4>1</vt:i4>
      </vt:variant>
      <vt:variant>
        <vt:lpstr>Tytuły slajdów</vt:lpstr>
      </vt:variant>
      <vt:variant>
        <vt:i4>40</vt:i4>
      </vt:variant>
    </vt:vector>
  </HeadingPairs>
  <TitlesOfParts>
    <vt:vector size="51" baseType="lpstr">
      <vt:lpstr>Fira Sans SemiBold</vt:lpstr>
      <vt:lpstr>Calibri</vt:lpstr>
      <vt:lpstr>Arial</vt:lpstr>
      <vt:lpstr>Arial Bold</vt:lpstr>
      <vt:lpstr>Fira Sans Ultra-Bold</vt:lpstr>
      <vt:lpstr>Fira Sans Bold</vt:lpstr>
      <vt:lpstr>Fira Sans Semi-Bold</vt:lpstr>
      <vt:lpstr>Fira Sans</vt:lpstr>
      <vt:lpstr>Fira Sans Light</vt:lpstr>
      <vt:lpstr>Aptos</vt:lpstr>
      <vt:lpstr>Office Theme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Zajęcia1. - Systemy operacyjne.</dc:title>
  <dc:creator>Wiktoria Wróbel</dc:creator>
  <cp:lastModifiedBy>Wiktoria Wróbel</cp:lastModifiedBy>
  <cp:revision>8</cp:revision>
  <dcterms:created xsi:type="dcterms:W3CDTF">2006-08-16T00:00:00Z</dcterms:created>
  <dcterms:modified xsi:type="dcterms:W3CDTF">2025-09-23T17:30:05Z</dcterms:modified>
  <dc:identifier>DAGxoH_q5GU</dc:identifier>
</cp:coreProperties>
</file>